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1.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92" r:id="rId5"/>
    <p:sldId id="277" r:id="rId6"/>
    <p:sldId id="276" r:id="rId7"/>
    <p:sldId id="283" r:id="rId8"/>
    <p:sldId id="279" r:id="rId9"/>
    <p:sldId id="298" r:id="rId10"/>
    <p:sldId id="302" r:id="rId11"/>
    <p:sldId id="303" r:id="rId12"/>
    <p:sldId id="304" r:id="rId13"/>
    <p:sldId id="307" r:id="rId14"/>
    <p:sldId id="300" r:id="rId15"/>
    <p:sldId id="301" r:id="rId16"/>
    <p:sldId id="299" r:id="rId17"/>
    <p:sldId id="305" r:id="rId18"/>
    <p:sldId id="306" r:id="rId19"/>
    <p:sldId id="294" r:id="rId20"/>
    <p:sldId id="288"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8432A"/>
    <a:srgbClr val="263E5A"/>
    <a:srgbClr val="99CCFF"/>
    <a:srgbClr val="446992"/>
    <a:srgbClr val="AEC2D8"/>
    <a:srgbClr val="D84400"/>
    <a:srgbClr val="44678D"/>
    <a:srgbClr val="D6E0EB"/>
    <a:srgbClr val="728DAB"/>
    <a:srgbClr val="C95B3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206" autoAdjust="0"/>
    <p:restoredTop sz="86380" autoAdjust="0"/>
  </p:normalViewPr>
  <p:slideViewPr>
    <p:cSldViewPr snapToGrid="0" showGuides="1">
      <p:cViewPr>
        <p:scale>
          <a:sx n="75" d="100"/>
          <a:sy n="75" d="100"/>
        </p:scale>
        <p:origin x="-450" y="-54"/>
      </p:cViewPr>
      <p:guideLst>
        <p:guide orient="horz" pos="1536"/>
        <p:guide pos="312"/>
      </p:guideLst>
    </p:cSldViewPr>
  </p:slideViewPr>
  <p:outlineViewPr>
    <p:cViewPr>
      <p:scale>
        <a:sx n="33" d="100"/>
        <a:sy n="33" d="100"/>
      </p:scale>
      <p:origin x="252" y="8220"/>
    </p:cViewPr>
  </p:outlineViewPr>
  <p:notesTextViewPr>
    <p:cViewPr>
      <p:scale>
        <a:sx n="1" d="1"/>
        <a:sy n="1" d="1"/>
      </p:scale>
      <p:origin x="0" y="0"/>
    </p:cViewPr>
  </p:notesTextViewPr>
  <p:sorterViewPr>
    <p:cViewPr>
      <p:scale>
        <a:sx n="150" d="100"/>
        <a:sy n="150" d="100"/>
      </p:scale>
      <p:origin x="0" y="486"/>
    </p:cViewPr>
  </p:sorterViewPr>
  <p:notesViewPr>
    <p:cSldViewPr snapToGrid="0">
      <p:cViewPr varScale="1">
        <p:scale>
          <a:sx n="58" d="100"/>
          <a:sy n="58" d="100"/>
        </p:scale>
        <p:origin x="2491" y="67"/>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HP\Desktop\Bank%20Analytics%20Dashboar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HP\Desktop\Bank%20Analytics%20Dashboar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43"/>
  <c:pivotSource>
    <c:name>[Book1 (Autosaved).xlsx]KPI1!PivotTable1</c:name>
    <c:fmtId val="17"/>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 lastClr="FFFFFF"/>
                </a:solidFill>
                <a:latin typeface="+mn-lt"/>
                <a:ea typeface="+mn-ea"/>
                <a:cs typeface="+mn-cs"/>
              </a:defRPr>
            </a:pPr>
            <a:r>
              <a:rPr lang="en-IN" sz="1400"/>
              <a:t>Year wise loan amount Stats</a:t>
            </a:r>
            <a:endParaRPr lang="en-US" sz="1400"/>
          </a:p>
        </c:rich>
      </c:tx>
      <c:layout/>
    </c:title>
    <c:pivotFmts>
      <c:pivotFmt>
        <c:idx val="0"/>
        <c:marker>
          <c:symbol val="none"/>
        </c:marker>
        <c:dLbl>
          <c:idx val="0"/>
          <c:numFmt formatCode="#,##0,,&quot;M&quot;" sourceLinked="0"/>
          <c:spPr/>
          <c:txPr>
            <a:bodyPr/>
            <a:lstStyle/>
            <a:p>
              <a:pPr>
                <a:defRPr/>
              </a:pPr>
              <a:endParaRPr lang="en-US"/>
            </a:p>
          </c:txPr>
          <c:dLblPos val="outEnd"/>
          <c:showVal val="1"/>
        </c:dLbl>
      </c:pivotFmt>
      <c:pivotFmt>
        <c:idx val="1"/>
        <c:spPr>
          <a:solidFill>
            <a:schemeClr val="accent3">
              <a:lumMod val="75000"/>
            </a:schemeClr>
          </a:solidFill>
        </c:spPr>
      </c:pivotFmt>
      <c:pivotFmt>
        <c:idx val="2"/>
        <c:spPr>
          <a:solidFill>
            <a:schemeClr val="accent2">
              <a:lumMod val="60000"/>
              <a:lumOff val="40000"/>
            </a:schemeClr>
          </a:solidFill>
        </c:spPr>
      </c:pivotFmt>
      <c:pivotFmt>
        <c:idx val="3"/>
        <c:spPr>
          <a:solidFill>
            <a:srgbClr val="00B0F0"/>
          </a:solidFill>
        </c:spPr>
      </c:pivotFmt>
      <c:pivotFmt>
        <c:idx val="4"/>
        <c:spPr>
          <a:solidFill>
            <a:schemeClr val="accent6">
              <a:lumMod val="20000"/>
              <a:lumOff val="80000"/>
            </a:schemeClr>
          </a:solidFill>
        </c:spPr>
      </c:pivotFmt>
      <c:pivotFmt>
        <c:idx val="5"/>
        <c:spPr>
          <a:solidFill>
            <a:srgbClr val="FFFF00"/>
          </a:solidFill>
        </c:spPr>
      </c:pivotFmt>
      <c:pivotFmt>
        <c:idx val="6"/>
        <c:marker>
          <c:symbol val="none"/>
        </c:marker>
        <c:dLbl>
          <c:idx val="0"/>
          <c:numFmt formatCode="#,##0,,&quot;M&quot;" sourceLinked="0"/>
          <c:spPr/>
          <c:txPr>
            <a:bodyPr/>
            <a:lstStyle/>
            <a:p>
              <a:pPr>
                <a:defRPr/>
              </a:pPr>
              <a:endParaRPr lang="en-US"/>
            </a:p>
          </c:txPr>
          <c:dLblPos val="outEnd"/>
          <c:showVal val="1"/>
        </c:dLbl>
      </c:pivotFmt>
      <c:pivotFmt>
        <c:idx val="7"/>
        <c:spPr>
          <a:solidFill>
            <a:srgbClr val="FFFF00"/>
          </a:solidFill>
        </c:spPr>
      </c:pivotFmt>
      <c:pivotFmt>
        <c:idx val="8"/>
        <c:spPr>
          <a:solidFill>
            <a:schemeClr val="accent6">
              <a:lumMod val="20000"/>
              <a:lumOff val="80000"/>
            </a:schemeClr>
          </a:solidFill>
        </c:spPr>
      </c:pivotFmt>
      <c:pivotFmt>
        <c:idx val="9"/>
        <c:spPr>
          <a:solidFill>
            <a:srgbClr val="00B0F0"/>
          </a:solidFill>
        </c:spPr>
      </c:pivotFmt>
      <c:pivotFmt>
        <c:idx val="10"/>
        <c:spPr>
          <a:solidFill>
            <a:schemeClr val="accent2">
              <a:lumMod val="60000"/>
              <a:lumOff val="40000"/>
            </a:schemeClr>
          </a:solidFill>
        </c:spPr>
      </c:pivotFmt>
      <c:pivotFmt>
        <c:idx val="11"/>
        <c:spPr>
          <a:solidFill>
            <a:schemeClr val="accent3">
              <a:lumMod val="75000"/>
            </a:schemeClr>
          </a:solidFill>
        </c:spPr>
      </c:pivotFmt>
    </c:pivotFmts>
    <c:plotArea>
      <c:layout/>
      <c:barChart>
        <c:barDir val="bar"/>
        <c:grouping val="clustered"/>
        <c:ser>
          <c:idx val="0"/>
          <c:order val="0"/>
          <c:tx>
            <c:strRef>
              <c:f>'KPI1'!$B$3</c:f>
              <c:strCache>
                <c:ptCount val="1"/>
                <c:pt idx="0">
                  <c:v>Total</c:v>
                </c:pt>
              </c:strCache>
            </c:strRef>
          </c:tx>
          <c:dPt>
            <c:idx val="0"/>
            <c:spPr>
              <a:solidFill>
                <a:srgbClr val="FFFF00"/>
              </a:solidFill>
            </c:spPr>
          </c:dPt>
          <c:dPt>
            <c:idx val="1"/>
            <c:spPr>
              <a:solidFill>
                <a:schemeClr val="accent6">
                  <a:lumMod val="20000"/>
                  <a:lumOff val="80000"/>
                </a:schemeClr>
              </a:solidFill>
            </c:spPr>
          </c:dPt>
          <c:dPt>
            <c:idx val="2"/>
            <c:spPr>
              <a:solidFill>
                <a:srgbClr val="00B0F0"/>
              </a:solidFill>
            </c:spPr>
          </c:dPt>
          <c:dPt>
            <c:idx val="3"/>
            <c:spPr>
              <a:solidFill>
                <a:schemeClr val="accent2">
                  <a:lumMod val="60000"/>
                  <a:lumOff val="40000"/>
                </a:schemeClr>
              </a:solidFill>
            </c:spPr>
          </c:dPt>
          <c:dPt>
            <c:idx val="4"/>
            <c:spPr>
              <a:solidFill>
                <a:schemeClr val="accent3">
                  <a:lumMod val="75000"/>
                </a:schemeClr>
              </a:solidFill>
            </c:spPr>
          </c:dPt>
          <c:dLbls>
            <c:numFmt formatCode="#,##0,,&quot;M&quot;" sourceLinked="0"/>
            <c:txPr>
              <a:bodyPr/>
              <a:lstStyle/>
              <a:p>
                <a:pPr>
                  <a:defRPr/>
                </a:pPr>
                <a:endParaRPr lang="en-US"/>
              </a:p>
            </c:txPr>
            <c:dLblPos val="outEnd"/>
            <c:showVal val="1"/>
          </c:dLbls>
          <c:cat>
            <c:strRef>
              <c:f>'KPI1'!$A$4:$A$9</c:f>
              <c:strCache>
                <c:ptCount val="5"/>
                <c:pt idx="0">
                  <c:v>2007</c:v>
                </c:pt>
                <c:pt idx="1">
                  <c:v>2008</c:v>
                </c:pt>
                <c:pt idx="2">
                  <c:v>2009</c:v>
                </c:pt>
                <c:pt idx="3">
                  <c:v>2010</c:v>
                </c:pt>
                <c:pt idx="4">
                  <c:v>2011</c:v>
                </c:pt>
              </c:strCache>
            </c:strRef>
          </c:cat>
          <c:val>
            <c:numRef>
              <c:f>'KPI1'!$B$4:$B$9</c:f>
              <c:numCache>
                <c:formatCode>General</c:formatCode>
                <c:ptCount val="5"/>
                <c:pt idx="0">
                  <c:v>2219275</c:v>
                </c:pt>
                <c:pt idx="1">
                  <c:v>14390275</c:v>
                </c:pt>
                <c:pt idx="2">
                  <c:v>46436325</c:v>
                </c:pt>
                <c:pt idx="3">
                  <c:v>122050200</c:v>
                </c:pt>
                <c:pt idx="4">
                  <c:v>260506575</c:v>
                </c:pt>
              </c:numCache>
            </c:numRef>
          </c:val>
        </c:ser>
        <c:dLbls>
          <c:showVal val="1"/>
        </c:dLbls>
        <c:axId val="105531648"/>
        <c:axId val="105533440"/>
      </c:barChart>
      <c:catAx>
        <c:axId val="105531648"/>
        <c:scaling>
          <c:orientation val="minMax"/>
        </c:scaling>
        <c:axPos val="l"/>
        <c:tickLblPos val="nextTo"/>
        <c:crossAx val="105533440"/>
        <c:crosses val="autoZero"/>
        <c:auto val="1"/>
        <c:lblAlgn val="ctr"/>
        <c:lblOffset val="100"/>
      </c:catAx>
      <c:valAx>
        <c:axId val="105533440"/>
        <c:scaling>
          <c:orientation val="minMax"/>
        </c:scaling>
        <c:axPos val="b"/>
        <c:majorGridlines/>
        <c:numFmt formatCode="#,##0,,&quot;M&quot;" sourceLinked="0"/>
        <c:tickLblPos val="nextTo"/>
        <c:crossAx val="105531648"/>
        <c:crosses val="autoZero"/>
        <c:crossBetween val="between"/>
      </c:valAx>
    </c:plotArea>
    <c:plotVisOnly val="1"/>
  </c:chart>
  <c:spPr>
    <a:solidFill>
      <a:schemeClr val="tx2">
        <a:lumMod val="75000"/>
      </a:schemeClr>
    </a:solidFill>
  </c:sp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43"/>
  <c:pivotSource>
    <c:name>[Book1 (Autosaved).xlsx]KPI2!PivotTable2</c:name>
    <c:fmtId val="9"/>
  </c:pivotSource>
  <c:chart>
    <c:title>
      <c:tx>
        <c:rich>
          <a:bodyPr/>
          <a:lstStyle/>
          <a:p>
            <a:pPr>
              <a:defRPr sz="1400"/>
            </a:pPr>
            <a:r>
              <a:rPr lang="en-IN" sz="1400"/>
              <a:t>Grade and sub grade wise revol_bal</a:t>
            </a:r>
            <a:endParaRPr lang="en-US" sz="1400"/>
          </a:p>
        </c:rich>
      </c:tx>
      <c:layout/>
    </c:title>
    <c:pivotFmts>
      <c:pivotFmt>
        <c:idx val="0"/>
        <c:marker>
          <c:symbol val="none"/>
        </c:marker>
        <c:dLbl>
          <c:idx val="0"/>
          <c:numFmt formatCode="#,##0,,&quot;M&quot;" sourceLinked="0"/>
          <c:spPr>
            <a:noFill/>
          </c:spPr>
          <c:txPr>
            <a:bodyPr rot="-5400000" vert="horz" anchor="ctr" anchorCtr="1"/>
            <a:lstStyle/>
            <a:p>
              <a:pPr>
                <a:defRPr/>
              </a:pPr>
              <a:endParaRPr lang="en-US"/>
            </a:p>
          </c:txPr>
          <c:dLblPos val="outEnd"/>
          <c:showVal val="1"/>
        </c:dLbl>
      </c:pivotFmt>
      <c:pivotFmt>
        <c:idx val="1"/>
        <c:spPr>
          <a:solidFill>
            <a:srgbClr val="92D050"/>
          </a:solidFill>
        </c:spPr>
      </c:pivotFmt>
      <c:pivotFmt>
        <c:idx val="2"/>
        <c:spPr>
          <a:solidFill>
            <a:srgbClr val="92D050"/>
          </a:solidFill>
        </c:spPr>
      </c:pivotFmt>
      <c:pivotFmt>
        <c:idx val="3"/>
        <c:spPr>
          <a:solidFill>
            <a:srgbClr val="92D050"/>
          </a:solidFill>
        </c:spPr>
      </c:pivotFmt>
      <c:pivotFmt>
        <c:idx val="4"/>
        <c:spPr>
          <a:solidFill>
            <a:srgbClr val="92D050"/>
          </a:solidFill>
        </c:spPr>
      </c:pivotFmt>
      <c:pivotFmt>
        <c:idx val="5"/>
        <c:spPr>
          <a:solidFill>
            <a:srgbClr val="92D050"/>
          </a:solidFill>
        </c:spPr>
      </c:pivotFmt>
      <c:pivotFmt>
        <c:idx val="6"/>
        <c:spPr>
          <a:solidFill>
            <a:srgbClr val="FFC000"/>
          </a:solidFill>
        </c:spPr>
      </c:pivotFmt>
      <c:pivotFmt>
        <c:idx val="7"/>
        <c:spPr>
          <a:solidFill>
            <a:srgbClr val="FFC000"/>
          </a:solidFill>
        </c:spPr>
      </c:pivotFmt>
      <c:pivotFmt>
        <c:idx val="8"/>
        <c:spPr>
          <a:solidFill>
            <a:srgbClr val="FFC000"/>
          </a:solidFill>
        </c:spPr>
      </c:pivotFmt>
      <c:pivotFmt>
        <c:idx val="9"/>
        <c:spPr>
          <a:solidFill>
            <a:srgbClr val="FFC000"/>
          </a:solidFill>
        </c:spPr>
      </c:pivotFmt>
      <c:pivotFmt>
        <c:idx val="10"/>
        <c:spPr>
          <a:solidFill>
            <a:srgbClr val="FFC000"/>
          </a:solidFill>
        </c:spPr>
      </c:pivotFmt>
      <c:pivotFmt>
        <c:idx val="11"/>
        <c:spPr>
          <a:solidFill>
            <a:schemeClr val="accent2">
              <a:lumMod val="60000"/>
              <a:lumOff val="40000"/>
            </a:schemeClr>
          </a:solidFill>
        </c:spPr>
      </c:pivotFmt>
      <c:pivotFmt>
        <c:idx val="12"/>
        <c:spPr>
          <a:solidFill>
            <a:schemeClr val="accent2">
              <a:lumMod val="60000"/>
              <a:lumOff val="40000"/>
            </a:schemeClr>
          </a:solidFill>
        </c:spPr>
      </c:pivotFmt>
      <c:pivotFmt>
        <c:idx val="13"/>
        <c:spPr>
          <a:solidFill>
            <a:schemeClr val="accent2">
              <a:lumMod val="60000"/>
              <a:lumOff val="40000"/>
            </a:schemeClr>
          </a:solidFill>
        </c:spPr>
      </c:pivotFmt>
      <c:pivotFmt>
        <c:idx val="14"/>
        <c:spPr>
          <a:solidFill>
            <a:schemeClr val="accent2">
              <a:lumMod val="60000"/>
              <a:lumOff val="40000"/>
            </a:schemeClr>
          </a:solidFill>
        </c:spPr>
      </c:pivotFmt>
      <c:pivotFmt>
        <c:idx val="15"/>
        <c:spPr>
          <a:solidFill>
            <a:schemeClr val="accent2">
              <a:lumMod val="60000"/>
              <a:lumOff val="40000"/>
            </a:schemeClr>
          </a:solidFill>
        </c:spPr>
      </c:pivotFmt>
      <c:pivotFmt>
        <c:idx val="16"/>
        <c:spPr>
          <a:solidFill>
            <a:schemeClr val="accent3">
              <a:lumMod val="40000"/>
              <a:lumOff val="60000"/>
            </a:schemeClr>
          </a:solidFill>
        </c:spPr>
      </c:pivotFmt>
      <c:pivotFmt>
        <c:idx val="17"/>
        <c:spPr>
          <a:solidFill>
            <a:schemeClr val="accent3">
              <a:lumMod val="40000"/>
              <a:lumOff val="60000"/>
            </a:schemeClr>
          </a:solidFill>
        </c:spPr>
      </c:pivotFmt>
      <c:pivotFmt>
        <c:idx val="18"/>
        <c:spPr>
          <a:solidFill>
            <a:schemeClr val="accent3">
              <a:lumMod val="40000"/>
              <a:lumOff val="60000"/>
            </a:schemeClr>
          </a:solidFill>
        </c:spPr>
      </c:pivotFmt>
      <c:pivotFmt>
        <c:idx val="19"/>
        <c:spPr>
          <a:solidFill>
            <a:schemeClr val="accent3">
              <a:lumMod val="40000"/>
              <a:lumOff val="60000"/>
            </a:schemeClr>
          </a:solidFill>
        </c:spPr>
      </c:pivotFmt>
      <c:pivotFmt>
        <c:idx val="20"/>
        <c:spPr>
          <a:solidFill>
            <a:schemeClr val="accent3">
              <a:lumMod val="40000"/>
              <a:lumOff val="60000"/>
            </a:schemeClr>
          </a:solidFill>
        </c:spPr>
      </c:pivotFmt>
      <c:pivotFmt>
        <c:idx val="21"/>
        <c:spPr>
          <a:solidFill>
            <a:schemeClr val="accent5">
              <a:lumMod val="60000"/>
              <a:lumOff val="40000"/>
            </a:schemeClr>
          </a:solidFill>
        </c:spPr>
      </c:pivotFmt>
      <c:pivotFmt>
        <c:idx val="22"/>
        <c:spPr>
          <a:solidFill>
            <a:schemeClr val="accent5">
              <a:lumMod val="60000"/>
              <a:lumOff val="40000"/>
            </a:schemeClr>
          </a:solidFill>
        </c:spPr>
      </c:pivotFmt>
      <c:pivotFmt>
        <c:idx val="23"/>
        <c:spPr>
          <a:solidFill>
            <a:schemeClr val="accent5">
              <a:lumMod val="60000"/>
              <a:lumOff val="40000"/>
            </a:schemeClr>
          </a:solidFill>
        </c:spPr>
      </c:pivotFmt>
      <c:pivotFmt>
        <c:idx val="24"/>
        <c:spPr>
          <a:solidFill>
            <a:schemeClr val="accent5">
              <a:lumMod val="60000"/>
              <a:lumOff val="40000"/>
            </a:schemeClr>
          </a:solidFill>
        </c:spPr>
      </c:pivotFmt>
      <c:pivotFmt>
        <c:idx val="25"/>
        <c:spPr>
          <a:solidFill>
            <a:schemeClr val="accent5">
              <a:lumMod val="60000"/>
              <a:lumOff val="40000"/>
            </a:schemeClr>
          </a:solidFill>
        </c:spPr>
      </c:pivotFmt>
      <c:pivotFmt>
        <c:idx val="26"/>
        <c:spPr>
          <a:solidFill>
            <a:schemeClr val="bg1"/>
          </a:solidFill>
        </c:spPr>
      </c:pivotFmt>
      <c:pivotFmt>
        <c:idx val="27"/>
        <c:spPr>
          <a:solidFill>
            <a:schemeClr val="bg1"/>
          </a:solidFill>
        </c:spPr>
      </c:pivotFmt>
      <c:pivotFmt>
        <c:idx val="28"/>
        <c:spPr>
          <a:solidFill>
            <a:schemeClr val="bg1"/>
          </a:solidFill>
        </c:spPr>
      </c:pivotFmt>
      <c:pivotFmt>
        <c:idx val="29"/>
        <c:spPr>
          <a:solidFill>
            <a:schemeClr val="bg1"/>
          </a:solidFill>
        </c:spPr>
      </c:pivotFmt>
      <c:pivotFmt>
        <c:idx val="30"/>
        <c:spPr>
          <a:solidFill>
            <a:schemeClr val="bg1"/>
          </a:solidFill>
        </c:spPr>
      </c:pivotFmt>
      <c:pivotFmt>
        <c:idx val="31"/>
        <c:marker>
          <c:symbol val="none"/>
        </c:marker>
        <c:dLbl>
          <c:idx val="0"/>
          <c:numFmt formatCode="#,##0,,&quot;M&quot;" sourceLinked="0"/>
          <c:spPr>
            <a:noFill/>
          </c:spPr>
          <c:txPr>
            <a:bodyPr rot="-5400000" vert="horz" anchor="ctr" anchorCtr="1"/>
            <a:lstStyle/>
            <a:p>
              <a:pPr>
                <a:defRPr/>
              </a:pPr>
              <a:endParaRPr lang="en-US"/>
            </a:p>
          </c:txPr>
          <c:dLblPos val="outEnd"/>
          <c:showVal val="1"/>
        </c:dLbl>
      </c:pivotFmt>
      <c:pivotFmt>
        <c:idx val="32"/>
        <c:spPr>
          <a:solidFill>
            <a:srgbClr val="92D050"/>
          </a:solidFill>
        </c:spPr>
      </c:pivotFmt>
      <c:pivotFmt>
        <c:idx val="33"/>
        <c:spPr>
          <a:solidFill>
            <a:srgbClr val="92D050"/>
          </a:solidFill>
        </c:spPr>
      </c:pivotFmt>
      <c:pivotFmt>
        <c:idx val="34"/>
        <c:spPr>
          <a:solidFill>
            <a:srgbClr val="92D050"/>
          </a:solidFill>
        </c:spPr>
      </c:pivotFmt>
      <c:pivotFmt>
        <c:idx val="35"/>
        <c:spPr>
          <a:solidFill>
            <a:srgbClr val="92D050"/>
          </a:solidFill>
        </c:spPr>
      </c:pivotFmt>
      <c:pivotFmt>
        <c:idx val="36"/>
        <c:spPr>
          <a:solidFill>
            <a:srgbClr val="92D050"/>
          </a:solidFill>
        </c:spPr>
      </c:pivotFmt>
      <c:pivotFmt>
        <c:idx val="37"/>
        <c:spPr>
          <a:solidFill>
            <a:srgbClr val="FFC000"/>
          </a:solidFill>
        </c:spPr>
      </c:pivotFmt>
      <c:pivotFmt>
        <c:idx val="38"/>
        <c:spPr>
          <a:solidFill>
            <a:srgbClr val="FFC000"/>
          </a:solidFill>
        </c:spPr>
      </c:pivotFmt>
      <c:pivotFmt>
        <c:idx val="39"/>
        <c:spPr>
          <a:solidFill>
            <a:srgbClr val="FFC000"/>
          </a:solidFill>
        </c:spPr>
      </c:pivotFmt>
      <c:pivotFmt>
        <c:idx val="40"/>
        <c:spPr>
          <a:solidFill>
            <a:srgbClr val="FFC000"/>
          </a:solidFill>
        </c:spPr>
      </c:pivotFmt>
      <c:pivotFmt>
        <c:idx val="41"/>
        <c:spPr>
          <a:solidFill>
            <a:srgbClr val="FFC000"/>
          </a:solidFill>
        </c:spPr>
      </c:pivotFmt>
      <c:pivotFmt>
        <c:idx val="42"/>
        <c:spPr>
          <a:solidFill>
            <a:schemeClr val="accent2">
              <a:lumMod val="60000"/>
              <a:lumOff val="40000"/>
            </a:schemeClr>
          </a:solidFill>
        </c:spPr>
      </c:pivotFmt>
      <c:pivotFmt>
        <c:idx val="43"/>
        <c:spPr>
          <a:solidFill>
            <a:schemeClr val="accent2">
              <a:lumMod val="60000"/>
              <a:lumOff val="40000"/>
            </a:schemeClr>
          </a:solidFill>
        </c:spPr>
      </c:pivotFmt>
      <c:pivotFmt>
        <c:idx val="44"/>
        <c:spPr>
          <a:solidFill>
            <a:schemeClr val="accent2">
              <a:lumMod val="60000"/>
              <a:lumOff val="40000"/>
            </a:schemeClr>
          </a:solidFill>
        </c:spPr>
      </c:pivotFmt>
      <c:pivotFmt>
        <c:idx val="45"/>
        <c:spPr>
          <a:solidFill>
            <a:schemeClr val="accent2">
              <a:lumMod val="60000"/>
              <a:lumOff val="40000"/>
            </a:schemeClr>
          </a:solidFill>
        </c:spPr>
      </c:pivotFmt>
      <c:pivotFmt>
        <c:idx val="46"/>
        <c:spPr>
          <a:solidFill>
            <a:schemeClr val="accent2">
              <a:lumMod val="60000"/>
              <a:lumOff val="40000"/>
            </a:schemeClr>
          </a:solidFill>
        </c:spPr>
      </c:pivotFmt>
      <c:pivotFmt>
        <c:idx val="47"/>
        <c:spPr>
          <a:solidFill>
            <a:schemeClr val="accent3">
              <a:lumMod val="40000"/>
              <a:lumOff val="60000"/>
            </a:schemeClr>
          </a:solidFill>
        </c:spPr>
      </c:pivotFmt>
      <c:pivotFmt>
        <c:idx val="48"/>
        <c:spPr>
          <a:solidFill>
            <a:schemeClr val="accent3">
              <a:lumMod val="40000"/>
              <a:lumOff val="60000"/>
            </a:schemeClr>
          </a:solidFill>
        </c:spPr>
      </c:pivotFmt>
      <c:pivotFmt>
        <c:idx val="49"/>
        <c:spPr>
          <a:solidFill>
            <a:schemeClr val="accent3">
              <a:lumMod val="40000"/>
              <a:lumOff val="60000"/>
            </a:schemeClr>
          </a:solidFill>
        </c:spPr>
      </c:pivotFmt>
      <c:pivotFmt>
        <c:idx val="50"/>
        <c:spPr>
          <a:solidFill>
            <a:schemeClr val="accent3">
              <a:lumMod val="40000"/>
              <a:lumOff val="60000"/>
            </a:schemeClr>
          </a:solidFill>
        </c:spPr>
      </c:pivotFmt>
      <c:pivotFmt>
        <c:idx val="51"/>
        <c:spPr>
          <a:solidFill>
            <a:schemeClr val="accent3">
              <a:lumMod val="40000"/>
              <a:lumOff val="60000"/>
            </a:schemeClr>
          </a:solidFill>
        </c:spPr>
      </c:pivotFmt>
      <c:pivotFmt>
        <c:idx val="52"/>
        <c:spPr>
          <a:solidFill>
            <a:schemeClr val="accent5">
              <a:lumMod val="60000"/>
              <a:lumOff val="40000"/>
            </a:schemeClr>
          </a:solidFill>
        </c:spPr>
      </c:pivotFmt>
      <c:pivotFmt>
        <c:idx val="53"/>
        <c:spPr>
          <a:solidFill>
            <a:schemeClr val="accent5">
              <a:lumMod val="60000"/>
              <a:lumOff val="40000"/>
            </a:schemeClr>
          </a:solidFill>
        </c:spPr>
      </c:pivotFmt>
      <c:pivotFmt>
        <c:idx val="54"/>
        <c:spPr>
          <a:solidFill>
            <a:schemeClr val="accent5">
              <a:lumMod val="60000"/>
              <a:lumOff val="40000"/>
            </a:schemeClr>
          </a:solidFill>
        </c:spPr>
      </c:pivotFmt>
      <c:pivotFmt>
        <c:idx val="55"/>
        <c:spPr>
          <a:solidFill>
            <a:schemeClr val="accent5">
              <a:lumMod val="60000"/>
              <a:lumOff val="40000"/>
            </a:schemeClr>
          </a:solidFill>
        </c:spPr>
      </c:pivotFmt>
      <c:pivotFmt>
        <c:idx val="56"/>
        <c:spPr>
          <a:solidFill>
            <a:schemeClr val="accent5">
              <a:lumMod val="60000"/>
              <a:lumOff val="40000"/>
            </a:schemeClr>
          </a:solidFill>
        </c:spPr>
      </c:pivotFmt>
      <c:pivotFmt>
        <c:idx val="57"/>
        <c:spPr>
          <a:solidFill>
            <a:schemeClr val="bg1"/>
          </a:solidFill>
        </c:spPr>
      </c:pivotFmt>
      <c:pivotFmt>
        <c:idx val="58"/>
        <c:spPr>
          <a:solidFill>
            <a:schemeClr val="bg1"/>
          </a:solidFill>
        </c:spPr>
      </c:pivotFmt>
      <c:pivotFmt>
        <c:idx val="59"/>
        <c:spPr>
          <a:solidFill>
            <a:schemeClr val="bg1"/>
          </a:solidFill>
        </c:spPr>
      </c:pivotFmt>
      <c:pivotFmt>
        <c:idx val="60"/>
        <c:spPr>
          <a:solidFill>
            <a:schemeClr val="bg1"/>
          </a:solidFill>
        </c:spPr>
      </c:pivotFmt>
      <c:pivotFmt>
        <c:idx val="61"/>
        <c:spPr>
          <a:solidFill>
            <a:schemeClr val="bg1"/>
          </a:solidFill>
        </c:spPr>
      </c:pivotFmt>
    </c:pivotFmts>
    <c:plotArea>
      <c:layout/>
      <c:barChart>
        <c:barDir val="col"/>
        <c:grouping val="clustered"/>
        <c:ser>
          <c:idx val="0"/>
          <c:order val="0"/>
          <c:tx>
            <c:strRef>
              <c:f>'KPI2'!$B$3</c:f>
              <c:strCache>
                <c:ptCount val="1"/>
                <c:pt idx="0">
                  <c:v>Total</c:v>
                </c:pt>
              </c:strCache>
            </c:strRef>
          </c:tx>
          <c:dPt>
            <c:idx val="5"/>
            <c:spPr>
              <a:solidFill>
                <a:srgbClr val="92D050"/>
              </a:solidFill>
            </c:spPr>
          </c:dPt>
          <c:dPt>
            <c:idx val="6"/>
            <c:spPr>
              <a:solidFill>
                <a:srgbClr val="92D050"/>
              </a:solidFill>
            </c:spPr>
          </c:dPt>
          <c:dPt>
            <c:idx val="7"/>
            <c:spPr>
              <a:solidFill>
                <a:srgbClr val="92D050"/>
              </a:solidFill>
            </c:spPr>
          </c:dPt>
          <c:dPt>
            <c:idx val="8"/>
            <c:spPr>
              <a:solidFill>
                <a:srgbClr val="92D050"/>
              </a:solidFill>
            </c:spPr>
          </c:dPt>
          <c:dPt>
            <c:idx val="9"/>
            <c:spPr>
              <a:solidFill>
                <a:srgbClr val="92D050"/>
              </a:solidFill>
            </c:spPr>
          </c:dPt>
          <c:dPt>
            <c:idx val="10"/>
            <c:spPr>
              <a:solidFill>
                <a:srgbClr val="FFC000"/>
              </a:solidFill>
            </c:spPr>
          </c:dPt>
          <c:dPt>
            <c:idx val="11"/>
            <c:spPr>
              <a:solidFill>
                <a:srgbClr val="FFC000"/>
              </a:solidFill>
            </c:spPr>
          </c:dPt>
          <c:dPt>
            <c:idx val="12"/>
            <c:spPr>
              <a:solidFill>
                <a:srgbClr val="FFC000"/>
              </a:solidFill>
            </c:spPr>
          </c:dPt>
          <c:dPt>
            <c:idx val="13"/>
            <c:spPr>
              <a:solidFill>
                <a:srgbClr val="FFC000"/>
              </a:solidFill>
            </c:spPr>
          </c:dPt>
          <c:dPt>
            <c:idx val="14"/>
            <c:spPr>
              <a:solidFill>
                <a:srgbClr val="FFC000"/>
              </a:solidFill>
            </c:spPr>
          </c:dPt>
          <c:dPt>
            <c:idx val="15"/>
            <c:spPr>
              <a:solidFill>
                <a:schemeClr val="accent2">
                  <a:lumMod val="60000"/>
                  <a:lumOff val="40000"/>
                </a:schemeClr>
              </a:solidFill>
            </c:spPr>
          </c:dPt>
          <c:dPt>
            <c:idx val="16"/>
            <c:spPr>
              <a:solidFill>
                <a:schemeClr val="accent2">
                  <a:lumMod val="60000"/>
                  <a:lumOff val="40000"/>
                </a:schemeClr>
              </a:solidFill>
            </c:spPr>
          </c:dPt>
          <c:dPt>
            <c:idx val="17"/>
            <c:spPr>
              <a:solidFill>
                <a:schemeClr val="accent2">
                  <a:lumMod val="60000"/>
                  <a:lumOff val="40000"/>
                </a:schemeClr>
              </a:solidFill>
            </c:spPr>
          </c:dPt>
          <c:dPt>
            <c:idx val="18"/>
            <c:spPr>
              <a:solidFill>
                <a:schemeClr val="accent2">
                  <a:lumMod val="60000"/>
                  <a:lumOff val="40000"/>
                </a:schemeClr>
              </a:solidFill>
            </c:spPr>
          </c:dPt>
          <c:dPt>
            <c:idx val="19"/>
            <c:spPr>
              <a:solidFill>
                <a:schemeClr val="accent2">
                  <a:lumMod val="60000"/>
                  <a:lumOff val="40000"/>
                </a:schemeClr>
              </a:solidFill>
            </c:spPr>
          </c:dPt>
          <c:dPt>
            <c:idx val="20"/>
            <c:spPr>
              <a:solidFill>
                <a:schemeClr val="accent3">
                  <a:lumMod val="40000"/>
                  <a:lumOff val="60000"/>
                </a:schemeClr>
              </a:solidFill>
            </c:spPr>
          </c:dPt>
          <c:dPt>
            <c:idx val="21"/>
            <c:spPr>
              <a:solidFill>
                <a:schemeClr val="accent3">
                  <a:lumMod val="40000"/>
                  <a:lumOff val="60000"/>
                </a:schemeClr>
              </a:solidFill>
            </c:spPr>
          </c:dPt>
          <c:dPt>
            <c:idx val="22"/>
            <c:spPr>
              <a:solidFill>
                <a:schemeClr val="accent3">
                  <a:lumMod val="40000"/>
                  <a:lumOff val="60000"/>
                </a:schemeClr>
              </a:solidFill>
            </c:spPr>
          </c:dPt>
          <c:dPt>
            <c:idx val="23"/>
            <c:spPr>
              <a:solidFill>
                <a:schemeClr val="accent3">
                  <a:lumMod val="40000"/>
                  <a:lumOff val="60000"/>
                </a:schemeClr>
              </a:solidFill>
            </c:spPr>
          </c:dPt>
          <c:dPt>
            <c:idx val="24"/>
            <c:spPr>
              <a:solidFill>
                <a:schemeClr val="accent3">
                  <a:lumMod val="40000"/>
                  <a:lumOff val="60000"/>
                </a:schemeClr>
              </a:solidFill>
            </c:spPr>
          </c:dPt>
          <c:dPt>
            <c:idx val="25"/>
            <c:spPr>
              <a:solidFill>
                <a:schemeClr val="accent5">
                  <a:lumMod val="60000"/>
                  <a:lumOff val="40000"/>
                </a:schemeClr>
              </a:solidFill>
            </c:spPr>
          </c:dPt>
          <c:dPt>
            <c:idx val="26"/>
            <c:spPr>
              <a:solidFill>
                <a:schemeClr val="accent5">
                  <a:lumMod val="60000"/>
                  <a:lumOff val="40000"/>
                </a:schemeClr>
              </a:solidFill>
            </c:spPr>
          </c:dPt>
          <c:dPt>
            <c:idx val="27"/>
            <c:spPr>
              <a:solidFill>
                <a:schemeClr val="accent5">
                  <a:lumMod val="60000"/>
                  <a:lumOff val="40000"/>
                </a:schemeClr>
              </a:solidFill>
            </c:spPr>
          </c:dPt>
          <c:dPt>
            <c:idx val="28"/>
            <c:spPr>
              <a:solidFill>
                <a:schemeClr val="accent5">
                  <a:lumMod val="60000"/>
                  <a:lumOff val="40000"/>
                </a:schemeClr>
              </a:solidFill>
            </c:spPr>
          </c:dPt>
          <c:dPt>
            <c:idx val="29"/>
            <c:spPr>
              <a:solidFill>
                <a:schemeClr val="accent5">
                  <a:lumMod val="60000"/>
                  <a:lumOff val="40000"/>
                </a:schemeClr>
              </a:solidFill>
            </c:spPr>
          </c:dPt>
          <c:dPt>
            <c:idx val="30"/>
            <c:spPr>
              <a:solidFill>
                <a:schemeClr val="bg1"/>
              </a:solidFill>
            </c:spPr>
          </c:dPt>
          <c:dPt>
            <c:idx val="31"/>
            <c:spPr>
              <a:solidFill>
                <a:schemeClr val="bg1"/>
              </a:solidFill>
            </c:spPr>
          </c:dPt>
          <c:dPt>
            <c:idx val="32"/>
            <c:spPr>
              <a:solidFill>
                <a:schemeClr val="bg1"/>
              </a:solidFill>
            </c:spPr>
          </c:dPt>
          <c:dPt>
            <c:idx val="33"/>
            <c:spPr>
              <a:solidFill>
                <a:schemeClr val="bg1"/>
              </a:solidFill>
            </c:spPr>
          </c:dPt>
          <c:dPt>
            <c:idx val="34"/>
            <c:spPr>
              <a:solidFill>
                <a:schemeClr val="bg1"/>
              </a:solidFill>
            </c:spPr>
          </c:dPt>
          <c:dLbls>
            <c:numFmt formatCode="#,##0,,&quot;M&quot;" sourceLinked="0"/>
            <c:spPr>
              <a:noFill/>
            </c:spPr>
            <c:txPr>
              <a:bodyPr rot="-5400000" vert="horz" anchor="ctr" anchorCtr="1"/>
              <a:lstStyle/>
              <a:p>
                <a:pPr>
                  <a:defRPr/>
                </a:pPr>
                <a:endParaRPr lang="en-US"/>
              </a:p>
            </c:txPr>
            <c:dLblPos val="outEnd"/>
            <c:showVal val="1"/>
          </c:dLbls>
          <c:cat>
            <c:multiLvlStrRef>
              <c:f>'KPI2'!$A$4:$A$46</c:f>
              <c:multiLvlStrCache>
                <c:ptCount val="35"/>
                <c:lvl>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lvl>
                <c:lvl>
                  <c:pt idx="0">
                    <c:v>A</c:v>
                  </c:pt>
                  <c:pt idx="5">
                    <c:v>B</c:v>
                  </c:pt>
                  <c:pt idx="10">
                    <c:v>C</c:v>
                  </c:pt>
                  <c:pt idx="15">
                    <c:v>D</c:v>
                  </c:pt>
                  <c:pt idx="20">
                    <c:v>E</c:v>
                  </c:pt>
                  <c:pt idx="25">
                    <c:v>F</c:v>
                  </c:pt>
                  <c:pt idx="30">
                    <c:v>G</c:v>
                  </c:pt>
                </c:lvl>
              </c:multiLvlStrCache>
            </c:multiLvlStrRef>
          </c:cat>
          <c:val>
            <c:numRef>
              <c:f>'KPI2'!$B$4:$B$46</c:f>
              <c:numCache>
                <c:formatCode>General</c:formatCode>
                <c:ptCount val="35"/>
                <c:pt idx="0">
                  <c:v>11365196</c:v>
                </c:pt>
                <c:pt idx="1">
                  <c:v>14004780</c:v>
                </c:pt>
                <c:pt idx="2">
                  <c:v>19543922</c:v>
                </c:pt>
                <c:pt idx="3">
                  <c:v>34557156</c:v>
                </c:pt>
                <c:pt idx="4">
                  <c:v>35303045</c:v>
                </c:pt>
                <c:pt idx="5">
                  <c:v>21842079</c:v>
                </c:pt>
                <c:pt idx="6">
                  <c:v>26478439</c:v>
                </c:pt>
                <c:pt idx="7">
                  <c:v>39723554</c:v>
                </c:pt>
                <c:pt idx="8">
                  <c:v>35405811</c:v>
                </c:pt>
                <c:pt idx="9">
                  <c:v>37858666</c:v>
                </c:pt>
                <c:pt idx="10">
                  <c:v>29384926</c:v>
                </c:pt>
                <c:pt idx="11">
                  <c:v>27321114</c:v>
                </c:pt>
                <c:pt idx="12">
                  <c:v>20531370</c:v>
                </c:pt>
                <c:pt idx="13">
                  <c:v>16867691</c:v>
                </c:pt>
                <c:pt idx="14">
                  <c:v>16015609</c:v>
                </c:pt>
                <c:pt idx="15">
                  <c:v>12130255</c:v>
                </c:pt>
                <c:pt idx="16">
                  <c:v>18570972</c:v>
                </c:pt>
                <c:pt idx="17">
                  <c:v>16793781</c:v>
                </c:pt>
                <c:pt idx="18">
                  <c:v>13742947</c:v>
                </c:pt>
                <c:pt idx="19">
                  <c:v>13252474</c:v>
                </c:pt>
                <c:pt idx="20">
                  <c:v>11132588</c:v>
                </c:pt>
                <c:pt idx="21">
                  <c:v>10242033</c:v>
                </c:pt>
                <c:pt idx="22">
                  <c:v>9039059</c:v>
                </c:pt>
                <c:pt idx="23">
                  <c:v>7990991</c:v>
                </c:pt>
                <c:pt idx="24">
                  <c:v>7669868</c:v>
                </c:pt>
                <c:pt idx="25">
                  <c:v>5840746</c:v>
                </c:pt>
                <c:pt idx="26">
                  <c:v>4528248</c:v>
                </c:pt>
                <c:pt idx="27">
                  <c:v>3175435</c:v>
                </c:pt>
                <c:pt idx="28">
                  <c:v>2551064</c:v>
                </c:pt>
                <c:pt idx="29">
                  <c:v>2187323</c:v>
                </c:pt>
                <c:pt idx="30">
                  <c:v>1808763</c:v>
                </c:pt>
                <c:pt idx="31">
                  <c:v>1729627</c:v>
                </c:pt>
                <c:pt idx="32">
                  <c:v>832193</c:v>
                </c:pt>
                <c:pt idx="33">
                  <c:v>1390628</c:v>
                </c:pt>
                <c:pt idx="34">
                  <c:v>701515</c:v>
                </c:pt>
              </c:numCache>
            </c:numRef>
          </c:val>
        </c:ser>
        <c:dLbls>
          <c:showVal val="1"/>
        </c:dLbls>
        <c:axId val="108827008"/>
        <c:axId val="108828544"/>
      </c:barChart>
      <c:catAx>
        <c:axId val="108827008"/>
        <c:scaling>
          <c:orientation val="minMax"/>
        </c:scaling>
        <c:axPos val="b"/>
        <c:tickLblPos val="nextTo"/>
        <c:crossAx val="108828544"/>
        <c:crosses val="autoZero"/>
        <c:auto val="1"/>
        <c:lblAlgn val="ctr"/>
        <c:lblOffset val="100"/>
      </c:catAx>
      <c:valAx>
        <c:axId val="108828544"/>
        <c:scaling>
          <c:orientation val="minMax"/>
        </c:scaling>
        <c:axPos val="l"/>
        <c:majorGridlines/>
        <c:numFmt formatCode="#,##0,,&quot;M&quot;" sourceLinked="0"/>
        <c:tickLblPos val="nextTo"/>
        <c:crossAx val="108827008"/>
        <c:crosses val="autoZero"/>
        <c:crossBetween val="between"/>
      </c:valAx>
    </c:plotArea>
    <c:plotVisOnly val="1"/>
  </c:chart>
  <c:spPr>
    <a:solidFill>
      <a:schemeClr val="tx2">
        <a:lumMod val="75000"/>
      </a:schemeClr>
    </a:solidFill>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42"/>
  <c:pivotSource>
    <c:name>[Bank Analytics Dashboard.xlsx]KPI3!PivotTable3</c:name>
    <c:fmtId val="12"/>
  </c:pivotSource>
  <c:chart>
    <c:title>
      <c:tx>
        <c:rich>
          <a:bodyPr/>
          <a:lstStyle/>
          <a:p>
            <a:pPr>
              <a:defRPr sz="1400"/>
            </a:pPr>
            <a:r>
              <a:rPr lang="en-IN" sz="1400">
                <a:solidFill>
                  <a:schemeClr val="bg1"/>
                </a:solidFill>
              </a:rPr>
              <a:t>Total Payment for Verified Vs Non Verified Status</a:t>
            </a:r>
            <a:endParaRPr lang="en-US" sz="1400">
              <a:solidFill>
                <a:schemeClr val="bg1"/>
              </a:solidFill>
            </a:endParaRPr>
          </a:p>
        </c:rich>
      </c:tx>
      <c:layout>
        <c:manualLayout>
          <c:xMode val="edge"/>
          <c:yMode val="edge"/>
          <c:x val="0.14971537648703034"/>
          <c:y val="2.7290448343079955E-2"/>
        </c:manualLayout>
      </c:layout>
    </c:title>
    <c:pivotFmts>
      <c:pivotFmt>
        <c:idx val="0"/>
        <c:marker>
          <c:symbol val="none"/>
        </c:marker>
        <c:dLbl>
          <c:idx val="0"/>
          <c:showCatName val="1"/>
          <c:showPercent val="1"/>
        </c:dLbl>
      </c:pivotFmt>
      <c:pivotFmt>
        <c:idx val="1"/>
        <c:dLbl>
          <c:idx val="0"/>
          <c:spPr>
            <a:noFill/>
          </c:spPr>
          <c:txPr>
            <a:bodyPr/>
            <a:lstStyle/>
            <a:p>
              <a:pPr>
                <a:defRPr/>
              </a:pPr>
              <a:endParaRPr lang="en-US"/>
            </a:p>
          </c:txPr>
        </c:dLbl>
      </c:pivotFmt>
      <c:pivotFmt>
        <c:idx val="2"/>
        <c:marker>
          <c:symbol val="none"/>
        </c:marker>
        <c:dLbl>
          <c:idx val="0"/>
          <c:spPr/>
          <c:txPr>
            <a:bodyPr/>
            <a:lstStyle/>
            <a:p>
              <a:pPr>
                <a:defRPr/>
              </a:pPr>
              <a:endParaRPr lang="en-US"/>
            </a:p>
          </c:txPr>
          <c:showCatName val="1"/>
          <c:showPercent val="1"/>
        </c:dLbl>
      </c:pivotFmt>
      <c:pivotFmt>
        <c:idx val="3"/>
        <c:dLbl>
          <c:idx val="0"/>
          <c:spPr>
            <a:noFill/>
          </c:spPr>
          <c:txPr>
            <a:bodyPr/>
            <a:lstStyle/>
            <a:p>
              <a:pPr>
                <a:defRPr/>
              </a:pPr>
              <a:endParaRPr lang="en-US"/>
            </a:p>
          </c:txPr>
        </c:dLbl>
      </c:pivotFmt>
      <c:pivotFmt>
        <c:idx val="4"/>
        <c:marker>
          <c:symbol val="none"/>
        </c:marker>
        <c:dLbl>
          <c:idx val="0"/>
          <c:spPr/>
          <c:txPr>
            <a:bodyPr/>
            <a:lstStyle/>
            <a:p>
              <a:pPr>
                <a:defRPr/>
              </a:pPr>
              <a:endParaRPr lang="en-US"/>
            </a:p>
          </c:txPr>
          <c:showCatName val="1"/>
          <c:showPercent val="1"/>
        </c:dLbl>
      </c:pivotFmt>
      <c:pivotFmt>
        <c:idx val="5"/>
        <c:dLbl>
          <c:idx val="0"/>
          <c:spPr>
            <a:noFill/>
          </c:spPr>
          <c:txPr>
            <a:bodyPr/>
            <a:lstStyle/>
            <a:p>
              <a:pPr>
                <a:defRPr/>
              </a:pPr>
              <a:endParaRPr lang="en-US"/>
            </a:p>
          </c:txPr>
        </c:dLbl>
      </c:pivotFmt>
      <c:pivotFmt>
        <c:idx val="6"/>
        <c:marker>
          <c:symbol val="none"/>
        </c:marker>
        <c:dLbl>
          <c:idx val="0"/>
          <c:spPr/>
          <c:txPr>
            <a:bodyPr/>
            <a:lstStyle/>
            <a:p>
              <a:pPr>
                <a:defRPr/>
              </a:pPr>
              <a:endParaRPr lang="en-US"/>
            </a:p>
          </c:txPr>
          <c:showCatName val="1"/>
          <c:showPercent val="1"/>
        </c:dLbl>
      </c:pivotFmt>
      <c:pivotFmt>
        <c:idx val="7"/>
        <c:dLbl>
          <c:idx val="0"/>
          <c:spPr>
            <a:noFill/>
          </c:spPr>
          <c:txPr>
            <a:bodyPr/>
            <a:lstStyle/>
            <a:p>
              <a:pPr>
                <a:defRPr/>
              </a:pPr>
              <a:endParaRPr lang="en-US"/>
            </a:p>
          </c:txPr>
        </c:dLbl>
      </c:pivotFmt>
    </c:pivotFmts>
    <c:plotArea>
      <c:layout/>
      <c:pieChart>
        <c:varyColors val="1"/>
        <c:ser>
          <c:idx val="0"/>
          <c:order val="0"/>
          <c:tx>
            <c:strRef>
              <c:f>'KPI3'!$B$3</c:f>
              <c:strCache>
                <c:ptCount val="1"/>
                <c:pt idx="0">
                  <c:v>Total</c:v>
                </c:pt>
              </c:strCache>
            </c:strRef>
          </c:tx>
          <c:dLbls>
            <c:dLbl>
              <c:idx val="0"/>
              <c:spPr>
                <a:noFill/>
              </c:spPr>
              <c:txPr>
                <a:bodyPr/>
                <a:lstStyle/>
                <a:p>
                  <a:pPr>
                    <a:defRPr/>
                  </a:pPr>
                  <a:endParaRPr lang="en-US"/>
                </a:p>
              </c:txPr>
            </c:dLbl>
            <c:txPr>
              <a:bodyPr/>
              <a:lstStyle/>
              <a:p>
                <a:pPr>
                  <a:defRPr/>
                </a:pPr>
                <a:endParaRPr lang="en-US"/>
              </a:p>
            </c:txPr>
            <c:showCatName val="1"/>
            <c:showPercent val="1"/>
            <c:showLeaderLines val="1"/>
          </c:dLbls>
          <c:cat>
            <c:strRef>
              <c:f>'KPI3'!$A$4:$A$6</c:f>
              <c:strCache>
                <c:ptCount val="2"/>
                <c:pt idx="0">
                  <c:v>Not Verified</c:v>
                </c:pt>
                <c:pt idx="1">
                  <c:v>Verified</c:v>
                </c:pt>
              </c:strCache>
            </c:strRef>
          </c:cat>
          <c:val>
            <c:numRef>
              <c:f>'KPI3'!$B$4:$B$6</c:f>
              <c:numCache>
                <c:formatCode>General</c:formatCode>
                <c:ptCount val="2"/>
                <c:pt idx="0">
                  <c:v>153541418.21059802</c:v>
                </c:pt>
                <c:pt idx="1">
                  <c:v>219892307.5108375</c:v>
                </c:pt>
              </c:numCache>
            </c:numRef>
          </c:val>
        </c:ser>
        <c:dLbls>
          <c:showPercent val="1"/>
        </c:dLbls>
        <c:firstSliceAng val="0"/>
      </c:pieChart>
    </c:plotArea>
    <c:plotVisOnly val="1"/>
  </c:chart>
  <c:spPr>
    <a:solidFill>
      <a:schemeClr val="tx2">
        <a:lumMod val="75000"/>
      </a:schemeClr>
    </a:solidFill>
  </c:sp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style val="18"/>
  <c:pivotSource>
    <c:name>[Bank Analytics Dashboard.xlsx]KPI4!PivotTable1</c:name>
    <c:fmtId val="23"/>
  </c:pivotSource>
  <c:chart>
    <c:title>
      <c:tx>
        <c:rich>
          <a:bodyPr/>
          <a:lstStyle/>
          <a:p>
            <a:pPr>
              <a:defRPr/>
            </a:pPr>
            <a:r>
              <a:rPr lang="en-IN" sz="1400">
                <a:solidFill>
                  <a:schemeClr val="bg1"/>
                </a:solidFill>
              </a:rPr>
              <a:t>State wise and month wise loan status</a:t>
            </a:r>
            <a:endParaRPr lang="en-US" sz="1400">
              <a:solidFill>
                <a:schemeClr val="bg1"/>
              </a:solidFill>
            </a:endParaRPr>
          </a:p>
        </c:rich>
      </c:tx>
      <c:layout/>
    </c:title>
    <c:pivotFmts>
      <c:pivotFmt>
        <c:idx val="0"/>
        <c:marker>
          <c:symbol val="none"/>
        </c:marker>
        <c:dLbl>
          <c:idx val="0"/>
          <c:dLblPos val="outEnd"/>
          <c:showVal val="1"/>
        </c:dLbl>
      </c:pivotFmt>
      <c:pivotFmt>
        <c:idx val="1"/>
        <c:marker>
          <c:symbol val="none"/>
        </c:marker>
        <c:dLbl>
          <c:idx val="0"/>
          <c:dLblPos val="outEnd"/>
          <c:showVal val="1"/>
        </c:dLbl>
      </c:pivotFmt>
      <c:pivotFmt>
        <c:idx val="2"/>
        <c:marker>
          <c:symbol val="none"/>
        </c:marker>
        <c:dLbl>
          <c:idx val="0"/>
          <c:dLblPos val="outEnd"/>
          <c:showVal val="1"/>
        </c:dLbl>
      </c:pivotFmt>
      <c:pivotFmt>
        <c:idx val="3"/>
        <c:marker>
          <c:symbol val="none"/>
        </c:marker>
        <c:dLbl>
          <c:idx val="0"/>
          <c:dLblPos val="outEnd"/>
          <c:showVal val="1"/>
        </c:dLbl>
      </c:pivotFmt>
      <c:pivotFmt>
        <c:idx val="4"/>
        <c:marker>
          <c:symbol val="none"/>
        </c:marker>
        <c:dLbl>
          <c:idx val="0"/>
          <c:dLblPos val="outEnd"/>
          <c:showVal val="1"/>
        </c:dLbl>
      </c:pivotFmt>
      <c:pivotFmt>
        <c:idx val="5"/>
        <c:marker>
          <c:symbol val="none"/>
        </c:marker>
        <c:dLbl>
          <c:idx val="0"/>
          <c:dLblPos val="outEnd"/>
          <c:showVal val="1"/>
        </c:dLbl>
      </c:pivotFmt>
      <c:pivotFmt>
        <c:idx val="6"/>
        <c:marker>
          <c:symbol val="none"/>
        </c:marker>
        <c:dLbl>
          <c:idx val="0"/>
          <c:dLblPos val="outEnd"/>
          <c:showVal val="1"/>
        </c:dLbl>
      </c:pivotFmt>
      <c:pivotFmt>
        <c:idx val="7"/>
        <c:marker>
          <c:symbol val="none"/>
        </c:marker>
        <c:dLbl>
          <c:idx val="0"/>
          <c:dLblPos val="outEnd"/>
          <c:showVal val="1"/>
        </c:dLbl>
      </c:pivotFmt>
      <c:pivotFmt>
        <c:idx val="8"/>
        <c:marker>
          <c:symbol val="none"/>
        </c:marker>
        <c:dLbl>
          <c:idx val="0"/>
          <c:dLblPos val="outEnd"/>
          <c:showVal val="1"/>
        </c:dLbl>
      </c:pivotFmt>
      <c:pivotFmt>
        <c:idx val="9"/>
        <c:marker>
          <c:symbol val="none"/>
        </c:marker>
        <c:dLbl>
          <c:idx val="0"/>
          <c:dLblPos val="outEnd"/>
          <c:showVal val="1"/>
        </c:dLbl>
      </c:pivotFmt>
      <c:pivotFmt>
        <c:idx val="10"/>
        <c:marker>
          <c:symbol val="none"/>
        </c:marker>
        <c:dLbl>
          <c:idx val="0"/>
          <c:dLblPos val="outEnd"/>
          <c:showVal val="1"/>
        </c:dLbl>
      </c:pivotFmt>
      <c:pivotFmt>
        <c:idx val="11"/>
        <c:marker>
          <c:symbol val="none"/>
        </c:marker>
        <c:dLbl>
          <c:idx val="0"/>
          <c:dLblPos val="outEnd"/>
          <c:showVal val="1"/>
        </c:dLbl>
      </c:pivotFmt>
      <c:pivotFmt>
        <c:idx val="12"/>
        <c:marker>
          <c:symbol val="none"/>
        </c:marker>
        <c:dLbl>
          <c:idx val="0"/>
          <c:dLblPos val="outEnd"/>
          <c:showVal val="1"/>
        </c:dLbl>
      </c:pivotFmt>
      <c:pivotFmt>
        <c:idx val="13"/>
        <c:marker>
          <c:symbol val="none"/>
        </c:marker>
        <c:dLbl>
          <c:idx val="0"/>
          <c:dLblPos val="outEnd"/>
          <c:showVal val="1"/>
        </c:dLbl>
      </c:pivotFmt>
      <c:pivotFmt>
        <c:idx val="14"/>
        <c:marker>
          <c:symbol val="none"/>
        </c:marker>
        <c:dLbl>
          <c:idx val="0"/>
          <c:dLblPos val="outEnd"/>
          <c:showVal val="1"/>
        </c:dLbl>
      </c:pivotFmt>
      <c:pivotFmt>
        <c:idx val="15"/>
        <c:marker>
          <c:symbol val="none"/>
        </c:marker>
        <c:dLbl>
          <c:idx val="0"/>
          <c:dLblPos val="outEnd"/>
          <c:showVal val="1"/>
        </c:dLbl>
      </c:pivotFmt>
      <c:pivotFmt>
        <c:idx val="16"/>
        <c:marker>
          <c:symbol val="none"/>
        </c:marker>
        <c:dLbl>
          <c:idx val="0"/>
          <c:dLblPos val="outEnd"/>
          <c:showVal val="1"/>
        </c:dLbl>
      </c:pivotFmt>
      <c:pivotFmt>
        <c:idx val="17"/>
        <c:marker>
          <c:symbol val="none"/>
        </c:marker>
        <c:dLbl>
          <c:idx val="0"/>
          <c:dLblPos val="outEnd"/>
          <c:showVal val="1"/>
        </c:dLbl>
      </c:pivotFmt>
      <c:pivotFmt>
        <c:idx val="18"/>
        <c:marker>
          <c:symbol val="none"/>
        </c:marker>
        <c:dLbl>
          <c:idx val="0"/>
          <c:dLblPos val="outEnd"/>
          <c:showVal val="1"/>
        </c:dLbl>
      </c:pivotFmt>
      <c:pivotFmt>
        <c:idx val="19"/>
        <c:marker>
          <c:symbol val="none"/>
        </c:marker>
        <c:dLbl>
          <c:idx val="0"/>
          <c:dLblPos val="outEnd"/>
          <c:showVal val="1"/>
        </c:dLbl>
      </c:pivotFmt>
      <c:pivotFmt>
        <c:idx val="20"/>
        <c:marker>
          <c:symbol val="none"/>
        </c:marker>
        <c:dLbl>
          <c:idx val="0"/>
          <c:dLblPos val="outEnd"/>
          <c:showVal val="1"/>
        </c:dLbl>
      </c:pivotFmt>
      <c:pivotFmt>
        <c:idx val="21"/>
        <c:marker>
          <c:symbol val="none"/>
        </c:marker>
        <c:dLbl>
          <c:idx val="0"/>
          <c:dLblPos val="outEnd"/>
          <c:showVal val="1"/>
        </c:dLbl>
      </c:pivotFmt>
      <c:pivotFmt>
        <c:idx val="22"/>
        <c:marker>
          <c:symbol val="none"/>
        </c:marker>
        <c:dLbl>
          <c:idx val="0"/>
          <c:dLblPos val="outEnd"/>
          <c:showVal val="1"/>
        </c:dLbl>
      </c:pivotFmt>
      <c:pivotFmt>
        <c:idx val="23"/>
        <c:marker>
          <c:symbol val="none"/>
        </c:marker>
        <c:dLbl>
          <c:idx val="0"/>
          <c:dLblPos val="outEnd"/>
          <c:showVal val="1"/>
        </c:dLbl>
      </c:pivotFmt>
      <c:pivotFmt>
        <c:idx val="24"/>
        <c:marker>
          <c:symbol val="none"/>
        </c:marker>
        <c:dLbl>
          <c:idx val="0"/>
          <c:dLblPos val="outEnd"/>
          <c:showVal val="1"/>
        </c:dLbl>
      </c:pivotFmt>
      <c:pivotFmt>
        <c:idx val="25"/>
        <c:marker>
          <c:symbol val="none"/>
        </c:marker>
        <c:dLbl>
          <c:idx val="0"/>
          <c:dLblPos val="outEnd"/>
          <c:showVal val="1"/>
        </c:dLbl>
      </c:pivotFmt>
      <c:pivotFmt>
        <c:idx val="26"/>
        <c:marker>
          <c:symbol val="none"/>
        </c:marker>
        <c:dLbl>
          <c:idx val="0"/>
          <c:dLblPos val="outEnd"/>
          <c:showVal val="1"/>
        </c:dLbl>
      </c:pivotFmt>
      <c:pivotFmt>
        <c:idx val="27"/>
        <c:marker>
          <c:symbol val="none"/>
        </c:marker>
        <c:dLbl>
          <c:idx val="0"/>
          <c:dLblPos val="outEnd"/>
          <c:showVal val="1"/>
        </c:dLbl>
      </c:pivotFmt>
      <c:pivotFmt>
        <c:idx val="28"/>
        <c:marker>
          <c:symbol val="none"/>
        </c:marker>
        <c:dLbl>
          <c:idx val="0"/>
          <c:dLblPos val="outEnd"/>
          <c:showVal val="1"/>
        </c:dLbl>
      </c:pivotFmt>
      <c:pivotFmt>
        <c:idx val="29"/>
        <c:marker>
          <c:symbol val="none"/>
        </c:marker>
        <c:dLbl>
          <c:idx val="0"/>
          <c:dLblPos val="outEnd"/>
          <c:showVal val="1"/>
        </c:dLbl>
      </c:pivotFmt>
      <c:pivotFmt>
        <c:idx val="30"/>
        <c:marker>
          <c:symbol val="none"/>
        </c:marker>
        <c:dLbl>
          <c:idx val="0"/>
          <c:dLblPos val="outEnd"/>
          <c:showVal val="1"/>
        </c:dLbl>
      </c:pivotFmt>
      <c:pivotFmt>
        <c:idx val="31"/>
        <c:marker>
          <c:symbol val="none"/>
        </c:marker>
        <c:dLbl>
          <c:idx val="0"/>
          <c:dLblPos val="outEnd"/>
          <c:showVal val="1"/>
        </c:dLbl>
      </c:pivotFmt>
      <c:pivotFmt>
        <c:idx val="32"/>
        <c:marker>
          <c:symbol val="none"/>
        </c:marker>
        <c:dLbl>
          <c:idx val="0"/>
          <c:dLblPos val="outEnd"/>
          <c:showVal val="1"/>
        </c:dLbl>
      </c:pivotFmt>
      <c:pivotFmt>
        <c:idx val="33"/>
        <c:marker>
          <c:symbol val="none"/>
        </c:marker>
        <c:dLbl>
          <c:idx val="0"/>
          <c:dLblPos val="outEnd"/>
          <c:showVal val="1"/>
        </c:dLbl>
      </c:pivotFmt>
      <c:pivotFmt>
        <c:idx val="34"/>
        <c:marker>
          <c:symbol val="none"/>
        </c:marker>
        <c:dLbl>
          <c:idx val="0"/>
          <c:dLblPos val="outEnd"/>
          <c:showVal val="1"/>
        </c:dLbl>
      </c:pivotFmt>
      <c:pivotFmt>
        <c:idx val="35"/>
        <c:marker>
          <c:symbol val="none"/>
        </c:marker>
        <c:dLbl>
          <c:idx val="0"/>
          <c:dLblPos val="outEnd"/>
          <c:showVal val="1"/>
        </c:dLbl>
      </c:pivotFmt>
      <c:pivotFmt>
        <c:idx val="36"/>
        <c:marker>
          <c:symbol val="none"/>
        </c:marker>
        <c:dLbl>
          <c:idx val="0"/>
          <c:dLblPos val="outEnd"/>
          <c:showVal val="1"/>
        </c:dLbl>
      </c:pivotFmt>
      <c:pivotFmt>
        <c:idx val="37"/>
        <c:marker>
          <c:symbol val="none"/>
        </c:marker>
        <c:dLbl>
          <c:idx val="0"/>
          <c:dLblPos val="outEnd"/>
          <c:showVal val="1"/>
        </c:dLbl>
      </c:pivotFmt>
      <c:pivotFmt>
        <c:idx val="38"/>
        <c:marker>
          <c:symbol val="none"/>
        </c:marker>
        <c:dLbl>
          <c:idx val="0"/>
          <c:dLblPos val="outEnd"/>
          <c:showVal val="1"/>
        </c:dLbl>
      </c:pivotFmt>
      <c:pivotFmt>
        <c:idx val="39"/>
        <c:marker>
          <c:symbol val="none"/>
        </c:marker>
        <c:dLbl>
          <c:idx val="0"/>
          <c:dLblPos val="outEnd"/>
          <c:showVal val="1"/>
        </c:dLbl>
      </c:pivotFmt>
      <c:pivotFmt>
        <c:idx val="40"/>
        <c:marker>
          <c:symbol val="none"/>
        </c:marker>
        <c:dLbl>
          <c:idx val="0"/>
          <c:dLblPos val="outEnd"/>
          <c:showVal val="1"/>
        </c:dLbl>
      </c:pivotFmt>
      <c:pivotFmt>
        <c:idx val="41"/>
        <c:marker>
          <c:symbol val="none"/>
        </c:marker>
        <c:dLbl>
          <c:idx val="0"/>
          <c:dLblPos val="outEnd"/>
          <c:showVal val="1"/>
        </c:dLbl>
      </c:pivotFmt>
      <c:pivotFmt>
        <c:idx val="42"/>
        <c:marker>
          <c:symbol val="none"/>
        </c:marker>
        <c:dLbl>
          <c:idx val="0"/>
          <c:dLblPos val="outEnd"/>
          <c:showVal val="1"/>
        </c:dLbl>
      </c:pivotFmt>
      <c:pivotFmt>
        <c:idx val="43"/>
        <c:marker>
          <c:symbol val="none"/>
        </c:marker>
        <c:dLbl>
          <c:idx val="0"/>
          <c:dLblPos val="outEnd"/>
          <c:showVal val="1"/>
        </c:dLbl>
      </c:pivotFmt>
      <c:pivotFmt>
        <c:idx val="44"/>
        <c:marker>
          <c:symbol val="none"/>
        </c:marker>
        <c:dLbl>
          <c:idx val="0"/>
          <c:dLblPos val="outEnd"/>
          <c:showVal val="1"/>
        </c:dLbl>
      </c:pivotFmt>
      <c:pivotFmt>
        <c:idx val="45"/>
        <c:marker>
          <c:symbol val="none"/>
        </c:marker>
        <c:dLbl>
          <c:idx val="0"/>
          <c:dLblPos val="outEnd"/>
          <c:showVal val="1"/>
        </c:dLbl>
      </c:pivotFmt>
      <c:pivotFmt>
        <c:idx val="46"/>
        <c:marker>
          <c:symbol val="none"/>
        </c:marker>
        <c:dLbl>
          <c:idx val="0"/>
          <c:dLblPos val="outEnd"/>
          <c:showVal val="1"/>
        </c:dLbl>
      </c:pivotFmt>
      <c:pivotFmt>
        <c:idx val="47"/>
        <c:marker>
          <c:symbol val="none"/>
        </c:marker>
        <c:dLbl>
          <c:idx val="0"/>
          <c:dLblPos val="outEnd"/>
          <c:showVal val="1"/>
        </c:dLbl>
      </c:pivotFmt>
      <c:pivotFmt>
        <c:idx val="48"/>
        <c:marker>
          <c:symbol val="none"/>
        </c:marker>
        <c:dLbl>
          <c:idx val="0"/>
          <c:dLblPos val="outEnd"/>
          <c:showVal val="1"/>
        </c:dLbl>
      </c:pivotFmt>
      <c:pivotFmt>
        <c:idx val="49"/>
        <c:marker>
          <c:symbol val="none"/>
        </c:marker>
        <c:dLbl>
          <c:idx val="0"/>
          <c:dLblPos val="outEnd"/>
          <c:showVal val="1"/>
        </c:dLbl>
      </c:pivotFmt>
      <c:pivotFmt>
        <c:idx val="50"/>
        <c:marker>
          <c:symbol val="none"/>
        </c:marker>
        <c:dLbl>
          <c:idx val="0"/>
          <c:spPr/>
          <c:txPr>
            <a:bodyPr rot="-5400000" vert="horz"/>
            <a:lstStyle/>
            <a:p>
              <a:pPr>
                <a:defRPr/>
              </a:pPr>
              <a:endParaRPr lang="en-US"/>
            </a:p>
          </c:txPr>
          <c:dLblPos val="outEnd"/>
          <c:showVal val="1"/>
        </c:dLbl>
      </c:pivotFmt>
      <c:pivotFmt>
        <c:idx val="51"/>
        <c:marker>
          <c:symbol val="none"/>
        </c:marker>
        <c:dLbl>
          <c:idx val="0"/>
          <c:spPr/>
          <c:txPr>
            <a:bodyPr rot="-5400000" vert="horz"/>
            <a:lstStyle/>
            <a:p>
              <a:pPr>
                <a:defRPr/>
              </a:pPr>
              <a:endParaRPr lang="en-US"/>
            </a:p>
          </c:txPr>
          <c:dLblPos val="outEnd"/>
          <c:showVal val="1"/>
        </c:dLbl>
      </c:pivotFmt>
      <c:pivotFmt>
        <c:idx val="52"/>
        <c:marker>
          <c:symbol val="none"/>
        </c:marker>
        <c:dLbl>
          <c:idx val="0"/>
          <c:spPr/>
          <c:txPr>
            <a:bodyPr rot="-5400000" vert="horz"/>
            <a:lstStyle/>
            <a:p>
              <a:pPr>
                <a:defRPr/>
              </a:pPr>
              <a:endParaRPr lang="en-US"/>
            </a:p>
          </c:txPr>
          <c:dLblPos val="outEnd"/>
          <c:showVal val="1"/>
        </c:dLbl>
      </c:pivotFmt>
      <c:pivotFmt>
        <c:idx val="53"/>
        <c:marker>
          <c:symbol val="none"/>
        </c:marker>
        <c:dLbl>
          <c:idx val="0"/>
          <c:spPr/>
          <c:txPr>
            <a:bodyPr rot="-5400000" vert="horz"/>
            <a:lstStyle/>
            <a:p>
              <a:pPr>
                <a:defRPr/>
              </a:pPr>
              <a:endParaRPr lang="en-US"/>
            </a:p>
          </c:txPr>
          <c:dLblPos val="outEnd"/>
          <c:showVal val="1"/>
        </c:dLbl>
      </c:pivotFmt>
    </c:pivotFmts>
    <c:plotArea>
      <c:layout/>
      <c:barChart>
        <c:barDir val="col"/>
        <c:grouping val="clustered"/>
        <c:ser>
          <c:idx val="0"/>
          <c:order val="0"/>
          <c:tx>
            <c:strRef>
              <c:f>'KPI4'!$B$3:$B$4</c:f>
              <c:strCache>
                <c:ptCount val="1"/>
                <c:pt idx="0">
                  <c:v>CA</c:v>
                </c:pt>
              </c:strCache>
            </c:strRef>
          </c:tx>
          <c:dLbls>
            <c:txPr>
              <a:bodyPr rot="-5400000" vert="horz"/>
              <a:lstStyle/>
              <a:p>
                <a:pPr>
                  <a:defRPr/>
                </a:pPr>
                <a:endParaRPr lang="en-US"/>
              </a:p>
            </c:txPr>
            <c:dLblPos val="outEnd"/>
            <c:showVal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'KPI4'!$B$5:$B$17</c:f>
              <c:numCache>
                <c:formatCode>General</c:formatCode>
                <c:ptCount val="12"/>
                <c:pt idx="0">
                  <c:v>428</c:v>
                </c:pt>
                <c:pt idx="1">
                  <c:v>426</c:v>
                </c:pt>
                <c:pt idx="2">
                  <c:v>479</c:v>
                </c:pt>
                <c:pt idx="3">
                  <c:v>501</c:v>
                </c:pt>
                <c:pt idx="4">
                  <c:v>638</c:v>
                </c:pt>
                <c:pt idx="5">
                  <c:v>540</c:v>
                </c:pt>
                <c:pt idx="6">
                  <c:v>551</c:v>
                </c:pt>
                <c:pt idx="7">
                  <c:v>647</c:v>
                </c:pt>
                <c:pt idx="8">
                  <c:v>659</c:v>
                </c:pt>
                <c:pt idx="9">
                  <c:v>688</c:v>
                </c:pt>
                <c:pt idx="10">
                  <c:v>718</c:v>
                </c:pt>
                <c:pt idx="11">
                  <c:v>824</c:v>
                </c:pt>
              </c:numCache>
            </c:numRef>
          </c:val>
        </c:ser>
        <c:ser>
          <c:idx val="1"/>
          <c:order val="1"/>
          <c:tx>
            <c:strRef>
              <c:f>'KPI4'!$C$3:$C$4</c:f>
              <c:strCache>
                <c:ptCount val="1"/>
                <c:pt idx="0">
                  <c:v>FL</c:v>
                </c:pt>
              </c:strCache>
            </c:strRef>
          </c:tx>
          <c:dLbls>
            <c:txPr>
              <a:bodyPr rot="-5400000" vert="horz"/>
              <a:lstStyle/>
              <a:p>
                <a:pPr>
                  <a:defRPr/>
                </a:pPr>
                <a:endParaRPr lang="en-US"/>
              </a:p>
            </c:txPr>
            <c:dLblPos val="outEnd"/>
            <c:showVal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'KPI4'!$C$5:$C$17</c:f>
              <c:numCache>
                <c:formatCode>General</c:formatCode>
                <c:ptCount val="12"/>
                <c:pt idx="0">
                  <c:v>158</c:v>
                </c:pt>
                <c:pt idx="1">
                  <c:v>156</c:v>
                </c:pt>
                <c:pt idx="2">
                  <c:v>189</c:v>
                </c:pt>
                <c:pt idx="3">
                  <c:v>198</c:v>
                </c:pt>
                <c:pt idx="4">
                  <c:v>212</c:v>
                </c:pt>
                <c:pt idx="5">
                  <c:v>252</c:v>
                </c:pt>
                <c:pt idx="6">
                  <c:v>263</c:v>
                </c:pt>
                <c:pt idx="7">
                  <c:v>258</c:v>
                </c:pt>
                <c:pt idx="8">
                  <c:v>266</c:v>
                </c:pt>
                <c:pt idx="9">
                  <c:v>298</c:v>
                </c:pt>
                <c:pt idx="10">
                  <c:v>301</c:v>
                </c:pt>
                <c:pt idx="11">
                  <c:v>315</c:v>
                </c:pt>
              </c:numCache>
            </c:numRef>
          </c:val>
        </c:ser>
        <c:ser>
          <c:idx val="2"/>
          <c:order val="2"/>
          <c:tx>
            <c:strRef>
              <c:f>'KPI4'!$D$3:$D$4</c:f>
              <c:strCache>
                <c:ptCount val="1"/>
                <c:pt idx="0">
                  <c:v>TX</c:v>
                </c:pt>
              </c:strCache>
            </c:strRef>
          </c:tx>
          <c:dLbls>
            <c:txPr>
              <a:bodyPr rot="-5400000" vert="horz"/>
              <a:lstStyle/>
              <a:p>
                <a:pPr>
                  <a:defRPr/>
                </a:pPr>
                <a:endParaRPr lang="en-US"/>
              </a:p>
            </c:txPr>
            <c:dLblPos val="outEnd"/>
            <c:showVal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'KPI4'!$D$5:$D$17</c:f>
              <c:numCache>
                <c:formatCode>General</c:formatCode>
                <c:ptCount val="12"/>
                <c:pt idx="0">
                  <c:v>166</c:v>
                </c:pt>
                <c:pt idx="1">
                  <c:v>151</c:v>
                </c:pt>
                <c:pt idx="2">
                  <c:v>211</c:v>
                </c:pt>
                <c:pt idx="3">
                  <c:v>194</c:v>
                </c:pt>
                <c:pt idx="4">
                  <c:v>212</c:v>
                </c:pt>
                <c:pt idx="5">
                  <c:v>210</c:v>
                </c:pt>
                <c:pt idx="6">
                  <c:v>233</c:v>
                </c:pt>
                <c:pt idx="7">
                  <c:v>222</c:v>
                </c:pt>
                <c:pt idx="8">
                  <c:v>259</c:v>
                </c:pt>
                <c:pt idx="9">
                  <c:v>265</c:v>
                </c:pt>
                <c:pt idx="10">
                  <c:v>308</c:v>
                </c:pt>
                <c:pt idx="11">
                  <c:v>296</c:v>
                </c:pt>
              </c:numCache>
            </c:numRef>
          </c:val>
        </c:ser>
        <c:ser>
          <c:idx val="3"/>
          <c:order val="3"/>
          <c:tx>
            <c:strRef>
              <c:f>'KPI4'!$E$3:$E$4</c:f>
              <c:strCache>
                <c:ptCount val="1"/>
                <c:pt idx="0">
                  <c:v>NJ</c:v>
                </c:pt>
              </c:strCache>
            </c:strRef>
          </c:tx>
          <c:dLbls>
            <c:txPr>
              <a:bodyPr rot="-5400000" vert="horz"/>
              <a:lstStyle/>
              <a:p>
                <a:pPr>
                  <a:defRPr/>
                </a:pPr>
                <a:endParaRPr lang="en-US"/>
              </a:p>
            </c:txPr>
            <c:dLblPos val="outEnd"/>
            <c:showVal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'KPI4'!$E$5:$E$17</c:f>
              <c:numCache>
                <c:formatCode>General</c:formatCode>
                <c:ptCount val="12"/>
                <c:pt idx="0">
                  <c:v>117</c:v>
                </c:pt>
                <c:pt idx="1">
                  <c:v>123</c:v>
                </c:pt>
                <c:pt idx="2">
                  <c:v>119</c:v>
                </c:pt>
                <c:pt idx="3">
                  <c:v>131</c:v>
                </c:pt>
                <c:pt idx="4">
                  <c:v>135</c:v>
                </c:pt>
                <c:pt idx="5">
                  <c:v>159</c:v>
                </c:pt>
                <c:pt idx="6">
                  <c:v>163</c:v>
                </c:pt>
                <c:pt idx="7">
                  <c:v>179</c:v>
                </c:pt>
                <c:pt idx="8">
                  <c:v>163</c:v>
                </c:pt>
                <c:pt idx="9">
                  <c:v>180</c:v>
                </c:pt>
                <c:pt idx="10">
                  <c:v>185</c:v>
                </c:pt>
                <c:pt idx="11">
                  <c:v>196</c:v>
                </c:pt>
              </c:numCache>
            </c:numRef>
          </c:val>
        </c:ser>
        <c:dLbls>
          <c:showVal val="1"/>
        </c:dLbls>
        <c:axId val="77113216"/>
        <c:axId val="77114752"/>
      </c:barChart>
      <c:catAx>
        <c:axId val="77113216"/>
        <c:scaling>
          <c:orientation val="minMax"/>
        </c:scaling>
        <c:axPos val="b"/>
        <c:tickLblPos val="nextTo"/>
        <c:txPr>
          <a:bodyPr/>
          <a:lstStyle/>
          <a:p>
            <a:pPr>
              <a:defRPr>
                <a:solidFill>
                  <a:schemeClr val="bg1"/>
                </a:solidFill>
              </a:defRPr>
            </a:pPr>
            <a:endParaRPr lang="en-US"/>
          </a:p>
        </c:txPr>
        <c:crossAx val="77114752"/>
        <c:crosses val="autoZero"/>
        <c:auto val="1"/>
        <c:lblAlgn val="ctr"/>
        <c:lblOffset val="100"/>
      </c:catAx>
      <c:valAx>
        <c:axId val="77114752"/>
        <c:scaling>
          <c:orientation val="minMax"/>
        </c:scaling>
        <c:axPos val="l"/>
        <c:majorGridlines/>
        <c:numFmt formatCode="General" sourceLinked="1"/>
        <c:tickLblPos val="nextTo"/>
        <c:txPr>
          <a:bodyPr/>
          <a:lstStyle/>
          <a:p>
            <a:pPr>
              <a:defRPr>
                <a:solidFill>
                  <a:schemeClr val="bg1"/>
                </a:solidFill>
              </a:defRPr>
            </a:pPr>
            <a:endParaRPr lang="en-US"/>
          </a:p>
        </c:txPr>
        <c:crossAx val="77113216"/>
        <c:crosses val="autoZero"/>
        <c:crossBetween val="between"/>
      </c:valAx>
      <c:spPr>
        <a:gradFill>
          <a:gsLst>
            <a:gs pos="0">
              <a:srgbClr val="5E9EFF"/>
            </a:gs>
            <a:gs pos="39999">
              <a:srgbClr val="85C2FF"/>
            </a:gs>
            <a:gs pos="70000">
              <a:srgbClr val="C4D6EB"/>
            </a:gs>
            <a:gs pos="100000">
              <a:srgbClr val="FFEBFA"/>
            </a:gs>
          </a:gsLst>
          <a:lin ang="5400000" scaled="0"/>
        </a:gradFill>
      </c:spPr>
    </c:plotArea>
    <c:legend>
      <c:legendPos val="r"/>
      <c:layout/>
      <c:txPr>
        <a:bodyPr/>
        <a:lstStyle/>
        <a:p>
          <a:pPr>
            <a:defRPr>
              <a:solidFill>
                <a:schemeClr val="bg1"/>
              </a:solidFill>
            </a:defRPr>
          </a:pPr>
          <a:endParaRPr lang="en-US"/>
        </a:p>
      </c:txPr>
    </c:legend>
    <c:plotVisOnly val="1"/>
  </c:chart>
  <c:spPr>
    <a:solidFill>
      <a:schemeClr val="tx2">
        <a:lumMod val="75000"/>
      </a:schemeClr>
    </a:solidFill>
  </c:sp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style val="42"/>
  <c:pivotSource>
    <c:name>[Book1 (Autosaved).xlsx]KPI5!PivotTable2</c:name>
    <c:fmtId val="5"/>
  </c:pivotSource>
  <c:chart>
    <c:title>
      <c:tx>
        <c:rich>
          <a:bodyPr/>
          <a:lstStyle/>
          <a:p>
            <a:pPr>
              <a:defRPr/>
            </a:pPr>
            <a:r>
              <a:rPr lang="en-IN" sz="1400">
                <a:solidFill>
                  <a:schemeClr val="bg1"/>
                </a:solidFill>
              </a:rPr>
              <a:t>Home ownership Vs last payment date stats</a:t>
            </a:r>
            <a:endParaRPr lang="en-US" sz="1400">
              <a:solidFill>
                <a:schemeClr val="bg1"/>
              </a:solidFill>
            </a:endParaRPr>
          </a:p>
        </c:rich>
      </c:tx>
      <c:layout/>
    </c:title>
    <c:pivotFmts>
      <c:pivotFmt>
        <c:idx val="0"/>
        <c:dLbl>
          <c:idx val="0"/>
          <c:spPr/>
          <c:txPr>
            <a:bodyPr rot="-5400000" vert="horz"/>
            <a:lstStyle/>
            <a:p>
              <a:pPr>
                <a:defRPr/>
              </a:pPr>
              <a:endParaRPr lang="en-US"/>
            </a:p>
          </c:txPr>
          <c:showVal val="1"/>
        </c:dLbl>
      </c:pivotFmt>
      <c:pivotFmt>
        <c:idx val="1"/>
        <c:dLbl>
          <c:idx val="0"/>
          <c:spPr/>
          <c:txPr>
            <a:bodyPr rot="-5400000" vert="horz"/>
            <a:lstStyle/>
            <a:p>
              <a:pPr>
                <a:defRPr/>
              </a:pPr>
              <a:endParaRPr lang="en-US"/>
            </a:p>
          </c:txPr>
          <c:showVal val="1"/>
        </c:dLbl>
      </c:pivotFmt>
      <c:pivotFmt>
        <c:idx val="2"/>
        <c:dLbl>
          <c:idx val="0"/>
          <c:spPr/>
          <c:txPr>
            <a:bodyPr rot="-5400000" vert="horz"/>
            <a:lstStyle/>
            <a:p>
              <a:pPr>
                <a:defRPr/>
              </a:pPr>
              <a:endParaRPr lang="en-US"/>
            </a:p>
          </c:txPr>
          <c:showVal val="1"/>
        </c:dLbl>
      </c:pivotFmt>
      <c:pivotFmt>
        <c:idx val="3"/>
        <c:dLbl>
          <c:idx val="0"/>
          <c:spPr/>
          <c:txPr>
            <a:bodyPr rot="-5400000" vert="horz"/>
            <a:lstStyle/>
            <a:p>
              <a:pPr>
                <a:defRPr/>
              </a:pPr>
              <a:endParaRPr lang="en-US"/>
            </a:p>
          </c:txPr>
          <c:showVal val="1"/>
        </c:dLbl>
      </c:pivotFmt>
      <c:pivotFmt>
        <c:idx val="4"/>
        <c:marker>
          <c:symbol val="none"/>
        </c:marker>
        <c:dLbl>
          <c:idx val="0"/>
          <c:spPr/>
          <c:txPr>
            <a:bodyPr rot="-5400000" vert="horz"/>
            <a:lstStyle/>
            <a:p>
              <a:pPr>
                <a:defRPr/>
              </a:pPr>
              <a:endParaRPr lang="en-US"/>
            </a:p>
          </c:txPr>
          <c:showVal val="1"/>
        </c:dLbl>
      </c:pivotFmt>
      <c:pivotFmt>
        <c:idx val="5"/>
        <c:marker>
          <c:symbol val="none"/>
        </c:marker>
        <c:dLbl>
          <c:idx val="0"/>
          <c:spPr/>
          <c:txPr>
            <a:bodyPr rot="-5400000" vert="horz"/>
            <a:lstStyle/>
            <a:p>
              <a:pPr>
                <a:defRPr/>
              </a:pPr>
              <a:endParaRPr lang="en-US"/>
            </a:p>
          </c:txPr>
          <c:showVal val="1"/>
        </c:dLbl>
      </c:pivotFmt>
      <c:pivotFmt>
        <c:idx val="6"/>
        <c:marker>
          <c:symbol val="none"/>
        </c:marker>
        <c:dLbl>
          <c:idx val="0"/>
          <c:spPr/>
          <c:txPr>
            <a:bodyPr rot="-5400000" vert="horz"/>
            <a:lstStyle/>
            <a:p>
              <a:pPr>
                <a:defRPr/>
              </a:pPr>
              <a:endParaRPr lang="en-US"/>
            </a:p>
          </c:txPr>
          <c:showVal val="1"/>
        </c:dLbl>
      </c:pivotFmt>
      <c:pivotFmt>
        <c:idx val="7"/>
        <c:marker>
          <c:symbol val="none"/>
        </c:marker>
        <c:dLbl>
          <c:idx val="0"/>
          <c:spPr/>
          <c:txPr>
            <a:bodyPr rot="-5400000" vert="horz"/>
            <a:lstStyle/>
            <a:p>
              <a:pPr>
                <a:defRPr/>
              </a:pPr>
              <a:endParaRPr lang="en-US"/>
            </a:p>
          </c:txPr>
          <c:showVal val="1"/>
        </c:dLbl>
      </c:pivotFmt>
    </c:pivotFmts>
    <c:view3D>
      <c:rAngAx val="1"/>
    </c:view3D>
    <c:plotArea>
      <c:layout/>
      <c:bar3DChart>
        <c:barDir val="col"/>
        <c:grouping val="clustered"/>
        <c:ser>
          <c:idx val="0"/>
          <c:order val="0"/>
          <c:tx>
            <c:strRef>
              <c:f>'KPI5'!$B$3:$B$4</c:f>
              <c:strCache>
                <c:ptCount val="1"/>
                <c:pt idx="0">
                  <c:v>MORTGAGE</c:v>
                </c:pt>
              </c:strCache>
            </c:strRef>
          </c:tx>
          <c:dLbls>
            <c:txPr>
              <a:bodyPr rot="-5400000" vert="horz"/>
              <a:lstStyle/>
              <a:p>
                <a:pPr>
                  <a:defRPr/>
                </a:pPr>
                <a:endParaRPr lang="en-US"/>
              </a:p>
            </c:txPr>
            <c:showVal val="1"/>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'KPI5'!$B$5:$B$17</c:f>
              <c:numCache>
                <c:formatCode>General</c:formatCode>
                <c:ptCount val="12"/>
                <c:pt idx="0">
                  <c:v>1000</c:v>
                </c:pt>
                <c:pt idx="1">
                  <c:v>970</c:v>
                </c:pt>
                <c:pt idx="2">
                  <c:v>1163</c:v>
                </c:pt>
                <c:pt idx="3">
                  <c:v>1210</c:v>
                </c:pt>
                <c:pt idx="4">
                  <c:v>1390</c:v>
                </c:pt>
                <c:pt idx="5">
                  <c:v>1514</c:v>
                </c:pt>
                <c:pt idx="6">
                  <c:v>1591</c:v>
                </c:pt>
                <c:pt idx="7">
                  <c:v>1628</c:v>
                </c:pt>
                <c:pt idx="8">
                  <c:v>1724</c:v>
                </c:pt>
                <c:pt idx="9">
                  <c:v>1860</c:v>
                </c:pt>
                <c:pt idx="10">
                  <c:v>1834</c:v>
                </c:pt>
                <c:pt idx="11">
                  <c:v>1761</c:v>
                </c:pt>
              </c:numCache>
            </c:numRef>
          </c:val>
        </c:ser>
        <c:ser>
          <c:idx val="1"/>
          <c:order val="1"/>
          <c:tx>
            <c:strRef>
              <c:f>'KPI5'!$C$3:$C$4</c:f>
              <c:strCache>
                <c:ptCount val="1"/>
                <c:pt idx="0">
                  <c:v>OTHER</c:v>
                </c:pt>
              </c:strCache>
            </c:strRef>
          </c:tx>
          <c:dLbls>
            <c:txPr>
              <a:bodyPr rot="-5400000" vert="horz"/>
              <a:lstStyle/>
              <a:p>
                <a:pPr>
                  <a:defRPr/>
                </a:pPr>
                <a:endParaRPr lang="en-US"/>
              </a:p>
            </c:txPr>
            <c:showVal val="1"/>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'KPI5'!$C$5:$C$17</c:f>
              <c:numCache>
                <c:formatCode>General</c:formatCode>
                <c:ptCount val="12"/>
                <c:pt idx="0">
                  <c:v>8</c:v>
                </c:pt>
                <c:pt idx="1">
                  <c:v>8</c:v>
                </c:pt>
                <c:pt idx="2">
                  <c:v>8</c:v>
                </c:pt>
                <c:pt idx="3">
                  <c:v>12</c:v>
                </c:pt>
                <c:pt idx="4">
                  <c:v>8</c:v>
                </c:pt>
                <c:pt idx="5">
                  <c:v>6</c:v>
                </c:pt>
                <c:pt idx="6">
                  <c:v>14</c:v>
                </c:pt>
                <c:pt idx="7">
                  <c:v>5</c:v>
                </c:pt>
                <c:pt idx="8">
                  <c:v>10</c:v>
                </c:pt>
                <c:pt idx="9">
                  <c:v>7</c:v>
                </c:pt>
                <c:pt idx="10">
                  <c:v>6</c:v>
                </c:pt>
                <c:pt idx="11">
                  <c:v>6</c:v>
                </c:pt>
              </c:numCache>
            </c:numRef>
          </c:val>
        </c:ser>
        <c:ser>
          <c:idx val="2"/>
          <c:order val="2"/>
          <c:tx>
            <c:strRef>
              <c:f>'KPI5'!$D$3:$D$4</c:f>
              <c:strCache>
                <c:ptCount val="1"/>
                <c:pt idx="0">
                  <c:v>OWN</c:v>
                </c:pt>
              </c:strCache>
            </c:strRef>
          </c:tx>
          <c:dLbls>
            <c:txPr>
              <a:bodyPr rot="-5400000" vert="horz"/>
              <a:lstStyle/>
              <a:p>
                <a:pPr>
                  <a:defRPr/>
                </a:pPr>
                <a:endParaRPr lang="en-US"/>
              </a:p>
            </c:txPr>
            <c:showVal val="1"/>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'KPI5'!$D$5:$D$17</c:f>
              <c:numCache>
                <c:formatCode>General</c:formatCode>
                <c:ptCount val="12"/>
                <c:pt idx="0">
                  <c:v>200</c:v>
                </c:pt>
                <c:pt idx="1">
                  <c:v>187</c:v>
                </c:pt>
                <c:pt idx="2">
                  <c:v>203</c:v>
                </c:pt>
                <c:pt idx="3">
                  <c:v>186</c:v>
                </c:pt>
                <c:pt idx="4">
                  <c:v>224</c:v>
                </c:pt>
                <c:pt idx="5">
                  <c:v>240</c:v>
                </c:pt>
                <c:pt idx="6">
                  <c:v>252</c:v>
                </c:pt>
                <c:pt idx="7">
                  <c:v>241</c:v>
                </c:pt>
                <c:pt idx="8">
                  <c:v>268</c:v>
                </c:pt>
                <c:pt idx="9">
                  <c:v>315</c:v>
                </c:pt>
                <c:pt idx="10">
                  <c:v>332</c:v>
                </c:pt>
                <c:pt idx="11">
                  <c:v>405</c:v>
                </c:pt>
              </c:numCache>
            </c:numRef>
          </c:val>
        </c:ser>
        <c:ser>
          <c:idx val="3"/>
          <c:order val="3"/>
          <c:tx>
            <c:strRef>
              <c:f>'KPI5'!$E$3:$E$4</c:f>
              <c:strCache>
                <c:ptCount val="1"/>
                <c:pt idx="0">
                  <c:v>RENT</c:v>
                </c:pt>
              </c:strCache>
            </c:strRef>
          </c:tx>
          <c:dLbls>
            <c:txPr>
              <a:bodyPr rot="-5400000" vert="horz"/>
              <a:lstStyle/>
              <a:p>
                <a:pPr>
                  <a:defRPr/>
                </a:pPr>
                <a:endParaRPr lang="en-US"/>
              </a:p>
            </c:txPr>
            <c:showVal val="1"/>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'KPI5'!$E$5:$E$17</c:f>
              <c:numCache>
                <c:formatCode>General</c:formatCode>
                <c:ptCount val="12"/>
                <c:pt idx="0">
                  <c:v>1168</c:v>
                </c:pt>
                <c:pt idx="1">
                  <c:v>1189</c:v>
                </c:pt>
                <c:pt idx="2">
                  <c:v>1312</c:v>
                </c:pt>
                <c:pt idx="3">
                  <c:v>1421</c:v>
                </c:pt>
                <c:pt idx="4">
                  <c:v>1371</c:v>
                </c:pt>
                <c:pt idx="5">
                  <c:v>1510</c:v>
                </c:pt>
                <c:pt idx="6">
                  <c:v>1611</c:v>
                </c:pt>
                <c:pt idx="7">
                  <c:v>1639</c:v>
                </c:pt>
                <c:pt idx="8">
                  <c:v>1638</c:v>
                </c:pt>
                <c:pt idx="9">
                  <c:v>1744</c:v>
                </c:pt>
                <c:pt idx="10">
                  <c:v>1986</c:v>
                </c:pt>
                <c:pt idx="11">
                  <c:v>2258</c:v>
                </c:pt>
              </c:numCache>
            </c:numRef>
          </c:val>
        </c:ser>
        <c:dLbls>
          <c:showVal val="1"/>
        </c:dLbls>
        <c:shape val="cylinder"/>
        <c:axId val="94753536"/>
        <c:axId val="105381248"/>
        <c:axId val="0"/>
      </c:bar3DChart>
      <c:catAx>
        <c:axId val="94753536"/>
        <c:scaling>
          <c:orientation val="minMax"/>
        </c:scaling>
        <c:axPos val="b"/>
        <c:tickLblPos val="nextTo"/>
        <c:crossAx val="105381248"/>
        <c:crosses val="autoZero"/>
        <c:auto val="1"/>
        <c:lblAlgn val="ctr"/>
        <c:lblOffset val="100"/>
      </c:catAx>
      <c:valAx>
        <c:axId val="105381248"/>
        <c:scaling>
          <c:orientation val="minMax"/>
        </c:scaling>
        <c:axPos val="l"/>
        <c:majorGridlines/>
        <c:numFmt formatCode="General" sourceLinked="1"/>
        <c:tickLblPos val="nextTo"/>
        <c:crossAx val="94753536"/>
        <c:crosses val="autoZero"/>
        <c:crossBetween val="between"/>
      </c:valAx>
    </c:plotArea>
    <c:legend>
      <c:legendPos val="r"/>
      <c:layout/>
    </c:legend>
    <c:plotVisOnly val="1"/>
  </c:chart>
  <c:spPr>
    <a:solidFill>
      <a:schemeClr val="tx2">
        <a:lumMod val="75000"/>
      </a:schemeClr>
    </a:solidFill>
  </c:sp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pPr/>
              <a:t>11/9/2024</a:t>
            </a:fld>
            <a:endParaRPr lang="en-US" dirty="0"/>
          </a:p>
        </p:txBody>
      </p:sp>
      <p:sp>
        <p:nvSpPr>
          <p:cNvPr id="4" name="Footer Placeholder 3">
            <a:extLst>
              <a:ext uri="{FF2B5EF4-FFF2-40B4-BE49-F238E27FC236}">
                <a16:creationId xmlns=""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pPr/>
              <a:t>‹#›</a:t>
            </a:fld>
            <a:endParaRPr lang="en-US" dirty="0"/>
          </a:p>
        </p:txBody>
      </p:sp>
    </p:spTree>
    <p:extLst>
      <p:ext uri="{BB962C8B-B14F-4D97-AF65-F5344CB8AC3E}">
        <p14:creationId xmlns=""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pPr/>
              <a:t>11/9/2024</a:t>
            </a:fld>
            <a:endParaRPr lang="en-US"/>
          </a:p>
        </p:txBody>
      </p:sp>
      <p:sp>
        <p:nvSpPr>
          <p:cNvPr id="12" name="Notes Placeholder 11">
            <a:extLst>
              <a:ext uri="{FF2B5EF4-FFF2-40B4-BE49-F238E27FC236}">
                <a16:creationId xmlns=""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pPr/>
              <a:t>‹#›</a:t>
            </a:fld>
            <a:endParaRPr lang="en-US"/>
          </a:p>
        </p:txBody>
      </p:sp>
    </p:spTree>
    <p:extLst>
      <p:ext uri="{BB962C8B-B14F-4D97-AF65-F5344CB8AC3E}">
        <p14:creationId xmlns=""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a:t>
            </a:fld>
            <a:endParaRPr lang="en-US" altLang="zh-CN" noProof="0" dirty="0"/>
          </a:p>
        </p:txBody>
      </p:sp>
    </p:spTree>
    <p:extLst>
      <p:ext uri="{BB962C8B-B14F-4D97-AF65-F5344CB8AC3E}">
        <p14:creationId xmlns=""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16</a:t>
            </a:fld>
            <a:endParaRPr lang="en-US" altLang="zh-CN" noProof="0" dirty="0"/>
          </a:p>
        </p:txBody>
      </p:sp>
    </p:spTree>
    <p:extLst>
      <p:ext uri="{BB962C8B-B14F-4D97-AF65-F5344CB8AC3E}">
        <p14:creationId xmlns="" xmlns:p14="http://schemas.microsoft.com/office/powerpoint/2010/main" val="229600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17</a:t>
            </a:fld>
            <a:endParaRPr lang="en-US" altLang="zh-CN" noProof="0" dirty="0"/>
          </a:p>
        </p:txBody>
      </p:sp>
    </p:spTree>
    <p:extLst>
      <p:ext uri="{BB962C8B-B14F-4D97-AF65-F5344CB8AC3E}">
        <p14:creationId xmlns="" xmlns:p14="http://schemas.microsoft.com/office/powerpoint/2010/main" val="3104157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18</a:t>
            </a:fld>
            <a:endParaRPr lang="en-US" altLang="zh-CN" noProof="0" dirty="0"/>
          </a:p>
        </p:txBody>
      </p:sp>
    </p:spTree>
    <p:extLst>
      <p:ext uri="{BB962C8B-B14F-4D97-AF65-F5344CB8AC3E}">
        <p14:creationId xmlns=""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2</a:t>
            </a:fld>
            <a:endParaRPr lang="en-US" altLang="zh-CN" noProof="0" dirty="0"/>
          </a:p>
        </p:txBody>
      </p:sp>
    </p:spTree>
    <p:extLst>
      <p:ext uri="{BB962C8B-B14F-4D97-AF65-F5344CB8AC3E}">
        <p14:creationId xmlns="" xmlns:p14="http://schemas.microsoft.com/office/powerpoint/2010/main" val="15377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3</a:t>
            </a:fld>
            <a:endParaRPr lang="en-US" altLang="zh-CN" noProof="0" dirty="0"/>
          </a:p>
        </p:txBody>
      </p:sp>
    </p:spTree>
    <p:extLst>
      <p:ext uri="{BB962C8B-B14F-4D97-AF65-F5344CB8AC3E}">
        <p14:creationId xmlns=""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4</a:t>
            </a:fld>
            <a:endParaRPr lang="en-US" altLang="zh-CN" noProof="0" dirty="0"/>
          </a:p>
        </p:txBody>
      </p:sp>
    </p:spTree>
    <p:extLst>
      <p:ext uri="{BB962C8B-B14F-4D97-AF65-F5344CB8AC3E}">
        <p14:creationId xmlns="" xmlns:p14="http://schemas.microsoft.com/office/powerpoint/2010/main" val="99123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5</a:t>
            </a:fld>
            <a:endParaRPr lang="en-US" altLang="zh-CN" dirty="0"/>
          </a:p>
        </p:txBody>
      </p:sp>
    </p:spTree>
    <p:extLst>
      <p:ext uri="{BB962C8B-B14F-4D97-AF65-F5344CB8AC3E}">
        <p14:creationId xmlns=""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6</a:t>
            </a:fld>
            <a:endParaRPr lang="en-US" altLang="zh-CN" dirty="0"/>
          </a:p>
        </p:txBody>
      </p:sp>
    </p:spTree>
    <p:extLst>
      <p:ext uri="{BB962C8B-B14F-4D97-AF65-F5344CB8AC3E}">
        <p14:creationId xmlns=""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7</a:t>
            </a:fld>
            <a:endParaRPr lang="en-US" altLang="zh-CN" dirty="0"/>
          </a:p>
        </p:txBody>
      </p:sp>
    </p:spTree>
    <p:extLst>
      <p:ext uri="{BB962C8B-B14F-4D97-AF65-F5344CB8AC3E}">
        <p14:creationId xmlns=""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8</a:t>
            </a:fld>
            <a:endParaRPr lang="en-US" altLang="zh-CN" dirty="0"/>
          </a:p>
        </p:txBody>
      </p:sp>
    </p:spTree>
    <p:extLst>
      <p:ext uri="{BB962C8B-B14F-4D97-AF65-F5344CB8AC3E}">
        <p14:creationId xmlns="" xmlns:p14="http://schemas.microsoft.com/office/powerpoint/2010/main" val="28809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9</a:t>
            </a:fld>
            <a:endParaRPr lang="en-US" altLang="zh-CN" dirty="0"/>
          </a:p>
        </p:txBody>
      </p:sp>
    </p:spTree>
    <p:extLst>
      <p:ext uri="{BB962C8B-B14F-4D97-AF65-F5344CB8AC3E}">
        <p14:creationId xmlns=""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 xmlns:p14="http://schemas.microsoft.com/office/powerpoint/2010/main" val="3496649517"/>
      </p:ext>
    </p:extLst>
  </p:cSld>
  <p:clrMapOvr>
    <a:masterClrMapping/>
  </p:clrMapOvr>
  <p:extLst>
    <p:ext uri="{DCECCB84-F9BA-43D5-87BE-67443E8EF086}">
      <p15:sldGuideLst xmlns=""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862097048"/>
      </p:ext>
    </p:extLst>
  </p:cSld>
  <p:clrMapOvr>
    <a:masterClrMapping/>
  </p:clrMapOvr>
  <p:extLst>
    <p:ext uri="{DCECCB84-F9BA-43D5-87BE-67443E8EF086}">
      <p15:sldGuideLst xmlns=""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3A3B864-5E85-99D2-93E5-5CA1F4F35DC7}"/>
              </a:ext>
            </a:extLst>
          </p:cNvPr>
          <p:cNvSpPr>
            <a:spLocks noGrp="1"/>
          </p:cNvSpPr>
          <p:nvPr>
            <p:ph type="title"/>
          </p:nvPr>
        </p:nvSpPr>
        <p:spPr/>
        <p:txBody>
          <a:bodyPr/>
          <a:lstStyle/>
          <a:p>
            <a:r>
              <a:rPr lang="en-US" altLang="zh-CN" dirty="0" smtClean="0"/>
              <a:t>Bank Analytics</a:t>
            </a:r>
            <a:endParaRPr lang="en-US" dirty="0"/>
          </a:p>
        </p:txBody>
      </p:sp>
      <p:sp>
        <p:nvSpPr>
          <p:cNvPr id="9" name="Text Placeholder 8">
            <a:extLst>
              <a:ext uri="{FF2B5EF4-FFF2-40B4-BE49-F238E27FC236}">
                <a16:creationId xmlns="" xmlns:a16="http://schemas.microsoft.com/office/drawing/2014/main" id="{485E0237-B9A1-0B58-E0AA-05EF84817EB4}"/>
              </a:ext>
            </a:extLst>
          </p:cNvPr>
          <p:cNvSpPr>
            <a:spLocks noGrp="1"/>
          </p:cNvSpPr>
          <p:nvPr>
            <p:ph type="body" sz="quarter" idx="28"/>
          </p:nvPr>
        </p:nvSpPr>
        <p:spPr>
          <a:xfrm>
            <a:off x="1601366" y="4172084"/>
            <a:ext cx="2246734" cy="760288"/>
          </a:xfrm>
        </p:spPr>
        <p:txBody>
          <a:bodyPr/>
          <a:lstStyle/>
          <a:p>
            <a:r>
              <a:rPr lang="en-US" dirty="0" smtClean="0"/>
              <a:t>Presented by </a:t>
            </a:r>
            <a:r>
              <a:rPr lang="en-US" b="1" i="1" dirty="0" smtClean="0">
                <a:solidFill>
                  <a:schemeClr val="accent1">
                    <a:lumMod val="75000"/>
                  </a:schemeClr>
                </a:solidFill>
              </a:rPr>
              <a:t>Group6</a:t>
            </a:r>
            <a:endParaRPr lang="en-US" b="1" i="1" dirty="0">
              <a:solidFill>
                <a:schemeClr val="accent1">
                  <a:lumMod val="75000"/>
                </a:schemeClr>
              </a:solidFill>
            </a:endParaRPr>
          </a:p>
        </p:txBody>
      </p:sp>
      <p:pic>
        <p:nvPicPr>
          <p:cNvPr id="30" name="Picture placeholder 29" descr="People in an office discussing work over a laptop&#10;">
            <a:extLst>
              <a:ext uri="{FF2B5EF4-FFF2-40B4-BE49-F238E27FC236}">
                <a16:creationId xmlns="" xmlns:a16="http://schemas.microsoft.com/office/drawing/2014/main" id="{18C88B4D-F554-49C2-A23C-DFE94D4C835B}"/>
              </a:ext>
            </a:extLst>
          </p:cNvPr>
          <p:cNvPicPr>
            <a:picLocks noGrp="1" noChangeAspect="1"/>
          </p:cNvPicPr>
          <p:nvPr>
            <p:ph type="pic" sz="quarter" idx="47"/>
          </p:nvPr>
        </p:nvPicPr>
        <p:blipFill>
          <a:blip r:embed="rId3"/>
          <a:stretch>
            <a:fillRect/>
          </a:stretch>
        </p:blipFill>
        <p:spPr>
          <a:xfrm>
            <a:off x="6742557" y="1800225"/>
            <a:ext cx="4405503" cy="3241571"/>
          </a:xfrm>
        </p:spPr>
      </p:pic>
      <p:sp>
        <p:nvSpPr>
          <p:cNvPr id="10" name="Freeform: Shape 11">
            <a:extLst>
              <a:ext uri="{FF2B5EF4-FFF2-40B4-BE49-F238E27FC236}">
                <a16:creationId xmlns="" xmlns:a16="http://schemas.microsoft.com/office/drawing/2014/main" id="{01A79B69-242C-3AEB-4A42-7A606A54C63A}"/>
              </a:ext>
              <a:ext uri="{C183D7F6-B498-43B3-948B-1728B52AA6E4}">
                <adec:decorative xmlns=""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99CCFF">
              <a:alpha val="50196"/>
            </a:srgbClr>
          </a:solid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 xmlns:a16="http://schemas.microsoft.com/office/drawing/2014/main" id="{E5D4DE6D-89C8-6FFF-287D-3F3BAD416CA1}"/>
              </a:ext>
              <a:ext uri="{C183D7F6-B498-43B3-948B-1728B52AA6E4}">
                <adec:decorative xmlns=""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 xmlns:p14="http://schemas.microsoft.com/office/powerpoint/2010/main" val="3898447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
        <p:nvSpPr>
          <p:cNvPr id="19" name="Rectangle 18"/>
          <p:cNvSpPr/>
          <p:nvPr/>
        </p:nvSpPr>
        <p:spPr>
          <a:xfrm>
            <a:off x="863600" y="1036320"/>
            <a:ext cx="10350500" cy="5035296"/>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Excel Dashboard</a:t>
            </a:r>
            <a:endParaRPr lang="en-US" sz="2400" b="1" dirty="0" smtClean="0">
              <a:solidFill>
                <a:srgbClr val="002060"/>
              </a:solidFill>
              <a:latin typeface="Times New Roman" pitchFamily="18" charset="0"/>
              <a:ea typeface="微软雅黑"/>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Power BI Dashboard</a:t>
            </a:r>
          </a:p>
        </p:txBody>
      </p:sp>
      <p:sp>
        <p:nvSpPr>
          <p:cNvPr id="6" name="Rectangle 5"/>
          <p:cNvSpPr/>
          <p:nvPr/>
        </p:nvSpPr>
        <p:spPr>
          <a:xfrm>
            <a:off x="146304" y="1182624"/>
            <a:ext cx="6059424" cy="38648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03264" y="2889504"/>
            <a:ext cx="5675376" cy="3822192"/>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12</a:t>
            </a:fld>
            <a:endParaRPr lang="en-US" altLang="zh-CN" noProof="0" dirty="0"/>
          </a:p>
        </p:txBody>
      </p:sp>
      <p:sp>
        <p:nvSpPr>
          <p:cNvPr id="19" name="Rectangle 18"/>
          <p:cNvSpPr/>
          <p:nvPr/>
        </p:nvSpPr>
        <p:spPr>
          <a:xfrm>
            <a:off x="673100" y="1036320"/>
            <a:ext cx="10693400" cy="5035296"/>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Tableau Dashboard</a:t>
            </a:r>
            <a:endParaRPr lang="en-US" sz="2400" b="1" dirty="0" smtClean="0">
              <a:solidFill>
                <a:srgbClr val="002060"/>
              </a:solidFill>
              <a:latin typeface="Times New Roman" pitchFamily="18" charset="0"/>
              <a:ea typeface="微软雅黑"/>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13</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SQL</a:t>
            </a:r>
            <a:endParaRPr lang="en-US" sz="2400" b="1" dirty="0" smtClean="0">
              <a:solidFill>
                <a:srgbClr val="002060"/>
              </a:solidFill>
              <a:latin typeface="Times New Roman" pitchFamily="18" charset="0"/>
              <a:ea typeface="微软雅黑"/>
              <a:cs typeface="Times New Roman" pitchFamily="18" charset="0"/>
            </a:endParaRPr>
          </a:p>
        </p:txBody>
      </p:sp>
      <p:sp>
        <p:nvSpPr>
          <p:cNvPr id="8" name="Rectangle 7"/>
          <p:cNvSpPr/>
          <p:nvPr/>
        </p:nvSpPr>
        <p:spPr>
          <a:xfrm>
            <a:off x="1003300" y="1587500"/>
            <a:ext cx="4914900" cy="42037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73800" y="1600200"/>
            <a:ext cx="4953000" cy="41783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90600" y="1244600"/>
            <a:ext cx="4927600" cy="369332"/>
          </a:xfrm>
          <a:prstGeom prst="rect">
            <a:avLst/>
          </a:prstGeom>
        </p:spPr>
        <p:txBody>
          <a:bodyPr wrap="square" rtlCol="0">
            <a:spAutoFit/>
          </a:bodyPr>
          <a:lstStyle/>
          <a:p>
            <a:pPr marL="0" indent="0" algn="ctr">
              <a:lnSpc>
                <a:spcPct val="100000"/>
              </a:lnSpc>
              <a:spcBef>
                <a:spcPts val="0"/>
              </a:spcBef>
              <a:buFontTx/>
              <a:buNone/>
            </a:pPr>
            <a:endParaRPr lang="en-US" sz="1800" dirty="0" smtClean="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p:cNvSpPr txBox="1"/>
          <p:nvPr/>
        </p:nvSpPr>
        <p:spPr>
          <a:xfrm>
            <a:off x="1003300" y="1155701"/>
            <a:ext cx="4953000" cy="369332"/>
          </a:xfrm>
          <a:prstGeom prst="rect">
            <a:avLst/>
          </a:prstGeom>
        </p:spPr>
        <p:txBody>
          <a:bodyPr wrap="square" rtlCol="0">
            <a:spAutoFit/>
          </a:bodyPr>
          <a:lstStyle/>
          <a:p>
            <a:pPr algn="ctr"/>
            <a:r>
              <a:rPr lang="en-IN" dirty="0" smtClean="0">
                <a:latin typeface="Arial" pitchFamily="34" charset="0"/>
                <a:cs typeface="Arial" pitchFamily="34" charset="0"/>
              </a:rPr>
              <a:t>Year wise loan amount </a:t>
            </a:r>
            <a:r>
              <a:rPr lang="en-IN" dirty="0" smtClean="0">
                <a:latin typeface="Arial" pitchFamily="34" charset="0"/>
                <a:cs typeface="Arial" pitchFamily="34" charset="0"/>
              </a:rPr>
              <a:t>Stats</a:t>
            </a:r>
          </a:p>
        </p:txBody>
      </p:sp>
      <p:sp>
        <p:nvSpPr>
          <p:cNvPr id="12" name="TextBox 11"/>
          <p:cNvSpPr txBox="1"/>
          <p:nvPr/>
        </p:nvSpPr>
        <p:spPr>
          <a:xfrm>
            <a:off x="6261100" y="1168401"/>
            <a:ext cx="4953000" cy="369332"/>
          </a:xfrm>
          <a:prstGeom prst="rect">
            <a:avLst/>
          </a:prstGeom>
        </p:spPr>
        <p:txBody>
          <a:bodyPr wrap="square" rtlCol="0">
            <a:spAutoFit/>
          </a:bodyPr>
          <a:lstStyle/>
          <a:p>
            <a:pPr algn="ctr"/>
            <a:r>
              <a:rPr lang="en-US" dirty="0" smtClean="0">
                <a:latin typeface="Arial" pitchFamily="34" charset="0"/>
                <a:cs typeface="Arial" pitchFamily="34" charset="0"/>
              </a:rPr>
              <a:t>Grade and sub grade wise revol_bal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14</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SQL</a:t>
            </a:r>
            <a:endParaRPr lang="en-US" sz="2400" b="1" dirty="0" smtClean="0">
              <a:solidFill>
                <a:srgbClr val="002060"/>
              </a:solidFill>
              <a:latin typeface="Times New Roman" pitchFamily="18" charset="0"/>
              <a:ea typeface="微软雅黑"/>
              <a:cs typeface="Times New Roman" pitchFamily="18" charset="0"/>
            </a:endParaRPr>
          </a:p>
        </p:txBody>
      </p:sp>
      <p:sp>
        <p:nvSpPr>
          <p:cNvPr id="7" name="Rectangle 6"/>
          <p:cNvSpPr/>
          <p:nvPr/>
        </p:nvSpPr>
        <p:spPr>
          <a:xfrm>
            <a:off x="787400" y="1498600"/>
            <a:ext cx="5334000" cy="42926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0000" y="1485900"/>
            <a:ext cx="4953000" cy="42926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50000" y="1104901"/>
            <a:ext cx="4991100" cy="369332"/>
          </a:xfrm>
          <a:prstGeom prst="rect">
            <a:avLst/>
          </a:prstGeom>
        </p:spPr>
        <p:txBody>
          <a:bodyPr wrap="square" rtlCol="0">
            <a:spAutoFit/>
          </a:bodyPr>
          <a:lstStyle/>
          <a:p>
            <a:pPr marL="342900" indent="-342900" algn="ctr"/>
            <a:r>
              <a:rPr lang="en-US" dirty="0" smtClean="0">
                <a:latin typeface="Arial" pitchFamily="34" charset="0"/>
                <a:cs typeface="Arial" pitchFamily="34" charset="0"/>
              </a:rPr>
              <a:t>Home ownership Vs last payment date stats</a:t>
            </a:r>
          </a:p>
        </p:txBody>
      </p:sp>
      <p:sp>
        <p:nvSpPr>
          <p:cNvPr id="10" name="TextBox 9"/>
          <p:cNvSpPr txBox="1"/>
          <p:nvPr/>
        </p:nvSpPr>
        <p:spPr>
          <a:xfrm>
            <a:off x="927100" y="1092201"/>
            <a:ext cx="5346700" cy="369332"/>
          </a:xfrm>
          <a:prstGeom prst="rect">
            <a:avLst/>
          </a:prstGeom>
        </p:spPr>
        <p:txBody>
          <a:bodyPr wrap="square" rtlCol="0">
            <a:spAutoFit/>
          </a:bodyPr>
          <a:lstStyle/>
          <a:p>
            <a:pPr marL="342900" indent="-342900" algn="ctr"/>
            <a:r>
              <a:rPr lang="en-IN" dirty="0" smtClean="0">
                <a:latin typeface="Arial" pitchFamily="34" charset="0"/>
                <a:cs typeface="Arial" pitchFamily="34" charset="0"/>
              </a:rPr>
              <a:t>Total Payment for Verified </a:t>
            </a:r>
            <a:r>
              <a:rPr lang="en-IN" dirty="0" smtClean="0">
                <a:latin typeface="Arial" pitchFamily="34" charset="0"/>
                <a:cs typeface="Arial" pitchFamily="34" charset="0"/>
              </a:rPr>
              <a:t>Vs Non </a:t>
            </a:r>
            <a:r>
              <a:rPr lang="en-IN" dirty="0" smtClean="0">
                <a:latin typeface="Arial" pitchFamily="34" charset="0"/>
                <a:cs typeface="Arial" pitchFamily="34" charset="0"/>
              </a:rPr>
              <a:t>Verified Status</a:t>
            </a:r>
            <a:endParaRPr lang="en-IN"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smtClean="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15</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smtClean="0">
                <a:solidFill>
                  <a:srgbClr val="002060"/>
                </a:solidFill>
                <a:latin typeface="Times New Roman" pitchFamily="18" charset="0"/>
                <a:ea typeface="微软雅黑"/>
                <a:cs typeface="Times New Roman" pitchFamily="18" charset="0"/>
              </a:rPr>
              <a:t>SQL</a:t>
            </a:r>
            <a:endParaRPr lang="en-US" sz="2400" b="1" dirty="0" smtClean="0">
              <a:solidFill>
                <a:srgbClr val="002060"/>
              </a:solidFill>
              <a:latin typeface="Times New Roman" pitchFamily="18" charset="0"/>
              <a:ea typeface="微软雅黑"/>
              <a:cs typeface="Times New Roman" pitchFamily="18" charset="0"/>
            </a:endParaRPr>
          </a:p>
        </p:txBody>
      </p:sp>
      <p:sp>
        <p:nvSpPr>
          <p:cNvPr id="8" name="Rectangle 7"/>
          <p:cNvSpPr/>
          <p:nvPr/>
        </p:nvSpPr>
        <p:spPr>
          <a:xfrm>
            <a:off x="3657600" y="1524000"/>
            <a:ext cx="5410200" cy="4572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8100" y="1117601"/>
            <a:ext cx="4991100" cy="369332"/>
          </a:xfrm>
          <a:prstGeom prst="rect">
            <a:avLst/>
          </a:prstGeom>
        </p:spPr>
        <p:txBody>
          <a:bodyPr wrap="square" rtlCol="0">
            <a:spAutoFit/>
          </a:bodyPr>
          <a:lstStyle/>
          <a:p>
            <a:pPr marL="342900" indent="-342900" algn="ctr"/>
            <a:r>
              <a:rPr lang="en-IN" dirty="0" smtClean="0">
                <a:latin typeface="Arial" pitchFamily="34" charset="0"/>
                <a:cs typeface="Arial" pitchFamily="34" charset="0"/>
              </a:rPr>
              <a:t>State wise and month wise loan status</a:t>
            </a:r>
            <a:endParaRPr lang="en-IN"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13663CA-BA5A-41E7-1FBE-D38846DFEF75}"/>
              </a:ext>
            </a:extLst>
          </p:cNvPr>
          <p:cNvSpPr>
            <a:spLocks noGrp="1"/>
          </p:cNvSpPr>
          <p:nvPr>
            <p:ph type="title"/>
          </p:nvPr>
        </p:nvSpPr>
        <p:spPr>
          <a:xfrm>
            <a:off x="5270500" y="1473200"/>
            <a:ext cx="6159500" cy="37719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anchor="t"/>
          <a:lstStyle/>
          <a:p>
            <a:r>
              <a:rPr lang="en-US" sz="1800" dirty="0" smtClean="0">
                <a:latin typeface="Arial" pitchFamily="34" charset="0"/>
                <a:cs typeface="Arial" pitchFamily="34" charset="0"/>
              </a:rPr>
              <a:t>Challenges </a:t>
            </a:r>
            <a:r>
              <a:rPr lang="en-US" sz="1400" dirty="0" smtClean="0">
                <a:latin typeface="Arial" pitchFamily="34" charset="0"/>
                <a:cs typeface="Arial" pitchFamily="34" charset="0"/>
              </a:rPr>
              <a:t/>
            </a:r>
            <a:br>
              <a:rPr lang="en-US" sz="1400" dirty="0" smtClean="0">
                <a:latin typeface="Arial" pitchFamily="34" charset="0"/>
                <a:cs typeface="Arial" pitchFamily="34" charset="0"/>
              </a:rPr>
            </a:br>
            <a:r>
              <a:rPr lang="en-US" sz="1400" dirty="0" smtClean="0">
                <a:latin typeface="Arial" pitchFamily="34" charset="0"/>
                <a:cs typeface="Arial" pitchFamily="34" charset="0"/>
              </a:rPr>
              <a:t/>
            </a:r>
            <a:br>
              <a:rPr lang="en-US" sz="1400" dirty="0" smtClean="0">
                <a:latin typeface="Arial" pitchFamily="34" charset="0"/>
                <a:cs typeface="Arial" pitchFamily="34" charset="0"/>
              </a:rPr>
            </a:br>
            <a:r>
              <a:rPr lang="en-US" sz="1400" dirty="0" smtClean="0">
                <a:latin typeface="Arial" pitchFamily="34" charset="0"/>
                <a:cs typeface="Arial" pitchFamily="34" charset="0"/>
              </a:rPr>
              <a:t>Data Inconsistencies and Formatting </a:t>
            </a:r>
            <a:r>
              <a:rPr lang="en-US" sz="1400" dirty="0" smtClean="0">
                <a:latin typeface="Arial" pitchFamily="34" charset="0"/>
                <a:cs typeface="Arial" pitchFamily="34" charset="0"/>
              </a:rPr>
              <a:t>Differences</a:t>
            </a:r>
            <a:br>
              <a:rPr lang="en-US" sz="1400" dirty="0" smtClean="0">
                <a:latin typeface="Arial" pitchFamily="34" charset="0"/>
                <a:cs typeface="Arial" pitchFamily="34" charset="0"/>
              </a:rPr>
            </a:br>
            <a:r>
              <a:rPr lang="en-US" sz="1300" b="0" dirty="0" smtClean="0">
                <a:latin typeface="Arial" pitchFamily="34" charset="0"/>
                <a:cs typeface="Arial" pitchFamily="34" charset="0"/>
              </a:rPr>
              <a:t>The </a:t>
            </a:r>
            <a:r>
              <a:rPr lang="en-US" sz="1300" b="0" dirty="0" smtClean="0">
                <a:latin typeface="Arial" pitchFamily="34" charset="0"/>
                <a:cs typeface="Arial" pitchFamily="34" charset="0"/>
              </a:rPr>
              <a:t>two files </a:t>
            </a:r>
            <a:r>
              <a:rPr lang="en-US" sz="1300" b="0" dirty="0" smtClean="0">
                <a:latin typeface="Arial" pitchFamily="34" charset="0"/>
                <a:cs typeface="Arial" pitchFamily="34" charset="0"/>
              </a:rPr>
              <a:t>have </a:t>
            </a:r>
            <a:r>
              <a:rPr lang="en-US" sz="1300" b="0" dirty="0" smtClean="0">
                <a:latin typeface="Arial" pitchFamily="34" charset="0"/>
                <a:cs typeface="Arial" pitchFamily="34" charset="0"/>
              </a:rPr>
              <a:t>inconsistencies in data formats, naming conventions, and data types (e.g., date formats, currency notations, and numerical formatting</a:t>
            </a:r>
            <a:r>
              <a:rPr lang="en-US" sz="1300" b="0" dirty="0" smtClean="0">
                <a:latin typeface="Arial" pitchFamily="34" charset="0"/>
                <a:cs typeface="Arial" pitchFamily="34" charset="0"/>
              </a:rPr>
              <a:t>).</a:t>
            </a: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400" dirty="0" smtClean="0">
                <a:latin typeface="Arial" pitchFamily="34" charset="0"/>
                <a:cs typeface="Arial" pitchFamily="34" charset="0"/>
              </a:rPr>
              <a:t>Duplicate or Missing </a:t>
            </a:r>
            <a:r>
              <a:rPr lang="en-US" sz="1400" dirty="0" smtClean="0">
                <a:latin typeface="Arial" pitchFamily="34" charset="0"/>
                <a:cs typeface="Arial" pitchFamily="34" charset="0"/>
              </a:rPr>
              <a:t>Records</a:t>
            </a:r>
            <a:br>
              <a:rPr lang="en-US" sz="1400" dirty="0" smtClean="0">
                <a:latin typeface="Arial" pitchFamily="34" charset="0"/>
                <a:cs typeface="Arial" pitchFamily="34" charset="0"/>
              </a:rPr>
            </a:br>
            <a:r>
              <a:rPr lang="en-US" sz="1300" b="0" dirty="0" smtClean="0">
                <a:latin typeface="Arial" pitchFamily="34" charset="0"/>
                <a:cs typeface="Arial" pitchFamily="34" charset="0"/>
              </a:rPr>
              <a:t>Duplicate </a:t>
            </a:r>
            <a:r>
              <a:rPr lang="en-US" sz="1300" b="0" dirty="0" smtClean="0">
                <a:latin typeface="Arial" pitchFamily="34" charset="0"/>
                <a:cs typeface="Arial" pitchFamily="34" charset="0"/>
              </a:rPr>
              <a:t>entries or missing records between the files </a:t>
            </a:r>
            <a:r>
              <a:rPr lang="en-US" sz="1300" b="0" dirty="0" smtClean="0">
                <a:latin typeface="Arial" pitchFamily="34" charset="0"/>
                <a:cs typeface="Arial" pitchFamily="34" charset="0"/>
              </a:rPr>
              <a:t>lead </a:t>
            </a:r>
            <a:r>
              <a:rPr lang="en-US" sz="1300" b="0" dirty="0" smtClean="0">
                <a:latin typeface="Arial" pitchFamily="34" charset="0"/>
                <a:cs typeface="Arial" pitchFamily="34" charset="0"/>
              </a:rPr>
              <a:t>to data inaccuracies if not properly managed</a:t>
            </a:r>
            <a:r>
              <a:rPr lang="en-US" sz="1300" b="0" dirty="0" smtClean="0">
                <a:latin typeface="Arial" pitchFamily="34" charset="0"/>
                <a:cs typeface="Arial" pitchFamily="34" charset="0"/>
              </a:rPr>
              <a:t>. </a:t>
            </a:r>
            <a:br>
              <a:rPr lang="en-US" sz="1300" b="0" dirty="0" smtClean="0">
                <a:latin typeface="Arial" pitchFamily="34" charset="0"/>
                <a:cs typeface="Arial" pitchFamily="34" charset="0"/>
              </a:rPr>
            </a:b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400" dirty="0" smtClean="0">
                <a:latin typeface="Arial" pitchFamily="34" charset="0"/>
                <a:cs typeface="Arial" pitchFamily="34" charset="0"/>
              </a:rPr>
              <a:t>Different Data Structures and Columns</a:t>
            </a:r>
            <a:r>
              <a:rPr lang="en-US" sz="1400" b="0" dirty="0" smtClean="0">
                <a:latin typeface="Arial" pitchFamily="34" charset="0"/>
                <a:cs typeface="Arial" pitchFamily="34" charset="0"/>
              </a:rPr>
              <a:t>	</a:t>
            </a: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300" b="0" dirty="0" smtClean="0">
                <a:latin typeface="Arial" pitchFamily="34" charset="0"/>
                <a:cs typeface="Arial" pitchFamily="34" charset="0"/>
              </a:rPr>
              <a:t>The </a:t>
            </a:r>
            <a:r>
              <a:rPr lang="en-US" sz="1300" b="0" dirty="0" smtClean="0">
                <a:latin typeface="Arial" pitchFamily="34" charset="0"/>
                <a:cs typeface="Arial" pitchFamily="34" charset="0"/>
              </a:rPr>
              <a:t>sheets may have differing structures, with unique columns in each file or mismatched naming conventions for similar fields (e.g., one file may use "Loan Amount" while the other uses "Principal").</a:t>
            </a: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400" b="0" dirty="0" smtClean="0">
                <a:latin typeface="Arial" pitchFamily="34" charset="0"/>
                <a:cs typeface="Arial" pitchFamily="34" charset="0"/>
              </a:rPr>
              <a:t/>
            </a:r>
            <a:br>
              <a:rPr lang="en-US" sz="1400" b="0" dirty="0" smtClean="0">
                <a:latin typeface="Arial" pitchFamily="34" charset="0"/>
                <a:cs typeface="Arial" pitchFamily="34" charset="0"/>
              </a:rPr>
            </a:br>
            <a:r>
              <a:rPr lang="en-US" sz="1400" dirty="0" smtClean="0">
                <a:latin typeface="Arial" pitchFamily="34" charset="0"/>
                <a:cs typeface="Arial" pitchFamily="34" charset="0"/>
              </a:rPr>
              <a:t>Complex </a:t>
            </a:r>
            <a:r>
              <a:rPr lang="en-US" sz="1400" dirty="0" smtClean="0">
                <a:latin typeface="Arial" pitchFamily="34" charset="0"/>
                <a:cs typeface="Arial" pitchFamily="34" charset="0"/>
              </a:rPr>
              <a:t>Merging and Joining </a:t>
            </a:r>
            <a:r>
              <a:rPr lang="en-US" sz="1400" dirty="0" smtClean="0">
                <a:latin typeface="Arial" pitchFamily="34" charset="0"/>
                <a:cs typeface="Arial" pitchFamily="34" charset="0"/>
              </a:rPr>
              <a:t>Criteria</a:t>
            </a:r>
            <a:br>
              <a:rPr lang="en-US" sz="1400" dirty="0" smtClean="0">
                <a:latin typeface="Arial" pitchFamily="34" charset="0"/>
                <a:cs typeface="Arial" pitchFamily="34" charset="0"/>
              </a:rPr>
            </a:br>
            <a:r>
              <a:rPr lang="en-US" sz="1300" b="0" dirty="0" smtClean="0">
                <a:latin typeface="Arial" pitchFamily="34" charset="0"/>
                <a:cs typeface="Arial" pitchFamily="34" charset="0"/>
              </a:rPr>
              <a:t>Consolidating </a:t>
            </a:r>
            <a:r>
              <a:rPr lang="en-US" sz="1300" b="0" dirty="0" smtClean="0">
                <a:latin typeface="Arial" pitchFamily="34" charset="0"/>
                <a:cs typeface="Arial" pitchFamily="34" charset="0"/>
              </a:rPr>
              <a:t>data </a:t>
            </a:r>
            <a:r>
              <a:rPr lang="en-US" sz="1300" b="0" dirty="0" smtClean="0">
                <a:latin typeface="Arial" pitchFamily="34" charset="0"/>
                <a:cs typeface="Arial" pitchFamily="34" charset="0"/>
              </a:rPr>
              <a:t>require </a:t>
            </a:r>
            <a:r>
              <a:rPr lang="en-US" sz="1300" b="0" dirty="0" smtClean="0">
                <a:latin typeface="Arial" pitchFamily="34" charset="0"/>
                <a:cs typeface="Arial" pitchFamily="34" charset="0"/>
              </a:rPr>
              <a:t>complex joins, particularly if there isn’t a single common identifier for each record (e.g., combining data based on multiple fields like customer ID, </a:t>
            </a:r>
            <a:r>
              <a:rPr lang="en-US" sz="1300" b="0" dirty="0" smtClean="0">
                <a:latin typeface="Arial" pitchFamily="34" charset="0"/>
                <a:cs typeface="Arial" pitchFamily="34" charset="0"/>
              </a:rPr>
              <a:t>account </a:t>
            </a:r>
            <a:r>
              <a:rPr lang="en-US" sz="1300" b="0" dirty="0" smtClean="0">
                <a:latin typeface="Arial" pitchFamily="34" charset="0"/>
                <a:cs typeface="Arial" pitchFamily="34" charset="0"/>
              </a:rPr>
              <a:t>ID, and date</a:t>
            </a:r>
            <a:r>
              <a:rPr lang="en-US" sz="1300" b="0" dirty="0" smtClean="0">
                <a:latin typeface="Arial" pitchFamily="34" charset="0"/>
                <a:cs typeface="Arial" pitchFamily="34" charset="0"/>
              </a:rPr>
              <a:t>).</a:t>
            </a:r>
            <a:endParaRPr lang="en-US" sz="1300" b="0" dirty="0">
              <a:latin typeface="Arial" pitchFamily="34" charset="0"/>
              <a:cs typeface="Arial" pitchFamily="34" charset="0"/>
            </a:endParaRPr>
          </a:p>
        </p:txBody>
      </p:sp>
      <p:sp>
        <p:nvSpPr>
          <p:cNvPr id="4" name="Footer Placeholder 3">
            <a:extLst>
              <a:ext uri="{FF2B5EF4-FFF2-40B4-BE49-F238E27FC236}">
                <a16:creationId xmlns="" xmlns:a16="http://schemas.microsoft.com/office/drawing/2014/main" id="{8A610345-FF40-D90A-5C88-A462A10E487B}"/>
              </a:ext>
            </a:extLst>
          </p:cNvPr>
          <p:cNvSpPr>
            <a:spLocks noGrp="1"/>
          </p:cNvSpPr>
          <p:nvPr>
            <p:ph type="ftr" sz="quarter" idx="30"/>
          </p:nvPr>
        </p:nvSpPr>
        <p:spPr/>
        <p:txBody>
          <a:bodyPr/>
          <a:lstStyle/>
          <a:p>
            <a:r>
              <a:rPr lang="en-US" altLang="zh-CN" dirty="0" smtClean="0"/>
              <a:t>Bank Analytics</a:t>
            </a:r>
            <a:endParaRPr lang="en-US" dirty="0"/>
          </a:p>
        </p:txBody>
      </p:sp>
      <p:sp>
        <p:nvSpPr>
          <p:cNvPr id="5" name="Slide Number Placeholder 4">
            <a:extLst>
              <a:ext uri="{FF2B5EF4-FFF2-40B4-BE49-F238E27FC236}">
                <a16:creationId xmlns=""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16</a:t>
            </a:fld>
            <a:endParaRPr lang="en-US" altLang="zh-CN" noProof="0" dirty="0"/>
          </a:p>
        </p:txBody>
      </p:sp>
    </p:spTree>
    <p:extLst>
      <p:ext uri="{BB962C8B-B14F-4D97-AF65-F5344CB8AC3E}">
        <p14:creationId xmlns="" xmlns:p14="http://schemas.microsoft.com/office/powerpoint/2010/main" val="3295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4EFA9173-F892-5C7D-99AF-4C5FFB1532B4}"/>
              </a:ext>
            </a:extLst>
          </p:cNvPr>
          <p:cNvSpPr>
            <a:spLocks noGrp="1"/>
          </p:cNvSpPr>
          <p:nvPr>
            <p:ph type="title"/>
          </p:nvPr>
        </p:nvSpPr>
        <p:spPr>
          <a:xfrm>
            <a:off x="517427" y="2497489"/>
            <a:ext cx="4410173" cy="715612"/>
          </a:xfrm>
        </p:spPr>
        <p:txBody>
          <a:bodyPr/>
          <a:lstStyle/>
          <a:p>
            <a:r>
              <a:rPr lang="en-US" altLang="zh-CN" dirty="0" smtClean="0"/>
              <a:t>Conclusion</a:t>
            </a:r>
            <a:endParaRPr lang="en-US" dirty="0"/>
          </a:p>
        </p:txBody>
      </p:sp>
      <p:sp>
        <p:nvSpPr>
          <p:cNvPr id="29" name="Text Placeholder 28">
            <a:extLst>
              <a:ext uri="{FF2B5EF4-FFF2-40B4-BE49-F238E27FC236}">
                <a16:creationId xmlns="" xmlns:a16="http://schemas.microsoft.com/office/drawing/2014/main" id="{52FD53DB-CD39-2575-F8BA-63488E81091E}"/>
              </a:ext>
            </a:extLst>
          </p:cNvPr>
          <p:cNvSpPr>
            <a:spLocks noGrp="1"/>
          </p:cNvSpPr>
          <p:nvPr>
            <p:ph type="body" sz="quarter" idx="28"/>
          </p:nvPr>
        </p:nvSpPr>
        <p:spPr>
          <a:xfrm>
            <a:off x="517427" y="3253120"/>
            <a:ext cx="4959822" cy="2347580"/>
          </a:xfrm>
        </p:spPr>
        <p:txBody>
          <a:bodyPr/>
          <a:lstStyle/>
          <a:p>
            <a:pPr algn="just"/>
            <a:r>
              <a:rPr lang="en-US" sz="1400" dirty="0" smtClean="0">
                <a:latin typeface="Times New Roman" pitchFamily="18" charset="0"/>
                <a:cs typeface="Times New Roman" pitchFamily="18" charset="0"/>
              </a:rPr>
              <a:t>The insights derived from the data indicate that loan activity is highly influenced by seasonal and regional factors, as well as customer verification and credit grade status. By aligning resources with quarterly demand, focusing on high-potential regions, encouraging verification, and implementing risk management strategies for high-balance customers, the bank can optimize its operations, mitigate risk, and enhance customer satisfaction. Targeted marketing, resource planning, and tailored financial products will help the bank to expand its market presence and strengthen its loan portfolio over time.</a:t>
            </a:r>
            <a:endParaRPr lang="en-US" sz="1400" dirty="0">
              <a:latin typeface="Times New Roman" pitchFamily="18" charset="0"/>
              <a:cs typeface="Times New Roman" pitchFamily="18" charset="0"/>
            </a:endParaRPr>
          </a:p>
        </p:txBody>
      </p:sp>
      <p:pic>
        <p:nvPicPr>
          <p:cNvPr id="38" name="Picture Placeholder 37" descr="People working in office">
            <a:extLst>
              <a:ext uri="{FF2B5EF4-FFF2-40B4-BE49-F238E27FC236}">
                <a16:creationId xmlns=""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 xmlns:a14="http://schemas.microsoft.com/office/drawing/2010/main"/>
              </a:ext>
            </a:extLst>
          </a:blip>
          <a:srcRect/>
          <a:stretch>
            <a:fillRect/>
          </a:stretch>
        </p:blipFill>
        <p:spPr/>
      </p:pic>
      <p:pic>
        <p:nvPicPr>
          <p:cNvPr id="39" name="Picture Placeholder 31">
            <a:extLst>
              <a:ext uri="{FF2B5EF4-FFF2-40B4-BE49-F238E27FC236}">
                <a16:creationId xmlns="" xmlns:a16="http://schemas.microsoft.com/office/drawing/2014/main" id="{6037332D-8714-C147-6E64-3654D8C57839}"/>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 xmlns:a16="http://schemas.microsoft.com/office/drawing/2014/main" id="{8E531165-F745-171F-F6EC-07FDD4E3E06C}"/>
              </a:ext>
            </a:extLst>
          </p:cNvPr>
          <p:cNvSpPr>
            <a:spLocks noGrp="1"/>
          </p:cNvSpPr>
          <p:nvPr>
            <p:ph type="ftr" sz="quarter" idx="49"/>
          </p:nvPr>
        </p:nvSpPr>
        <p:spPr/>
        <p:txBody>
          <a:bodyPr/>
          <a:lstStyle/>
          <a:p>
            <a:r>
              <a:rPr lang="en-US" altLang="zh-CN" dirty="0" smtClean="0"/>
              <a:t>Bank Analytics</a:t>
            </a:r>
            <a:endParaRPr lang="en-US" dirty="0"/>
          </a:p>
        </p:txBody>
      </p:sp>
      <p:sp>
        <p:nvSpPr>
          <p:cNvPr id="5" name="Slide Number Placeholder 4">
            <a:extLst>
              <a:ext uri="{FF2B5EF4-FFF2-40B4-BE49-F238E27FC236}">
                <a16:creationId xmlns=""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 xmlns:p14="http://schemas.microsoft.com/office/powerpoint/2010/main" val="4157533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 xmlns:a16="http://schemas.microsoft.com/office/drawing/2014/main" id="{AD2C8D04-263D-9589-1CFF-A5968D7C33D7}"/>
              </a:ext>
            </a:extLst>
          </p:cNvPr>
          <p:cNvSpPr>
            <a:spLocks noGrp="1"/>
          </p:cNvSpPr>
          <p:nvPr>
            <p:ph type="title"/>
          </p:nvPr>
        </p:nvSpPr>
        <p:spPr/>
        <p:txBody>
          <a:bodyPr/>
          <a:lstStyle/>
          <a:p>
            <a:r>
              <a:rPr lang="en-US" dirty="0">
                <a:latin typeface="Arial Black" pitchFamily="34" charset="0"/>
              </a:rPr>
              <a:t>Thank you</a:t>
            </a:r>
          </a:p>
        </p:txBody>
      </p:sp>
      <p:pic>
        <p:nvPicPr>
          <p:cNvPr id="14" name="Picture Placeholder 13" descr="People working in office">
            <a:extLst>
              <a:ext uri="{FF2B5EF4-FFF2-40B4-BE49-F238E27FC236}">
                <a16:creationId xmlns=""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 xmlns:a14="http://schemas.microsoft.com/office/drawing/2010/main"/>
              </a:ext>
            </a:extLst>
          </a:blip>
          <a:srcRect/>
          <a:stretch>
            <a:fillRect/>
          </a:stretch>
        </p:blipFill>
        <p:spPr/>
      </p:pic>
      <p:sp>
        <p:nvSpPr>
          <p:cNvPr id="8" name="TextBox 7"/>
          <p:cNvSpPr txBox="1"/>
          <p:nvPr/>
        </p:nvSpPr>
        <p:spPr>
          <a:xfrm>
            <a:off x="8572500" y="3873500"/>
            <a:ext cx="3213100" cy="2308324"/>
          </a:xfrm>
          <a:prstGeom prst="rect">
            <a:avLst/>
          </a:prstGeom>
        </p:spPr>
        <p:txBody>
          <a:bodyPr wrap="square" rtlCol="0">
            <a:spAutoFit/>
          </a:bodyPr>
          <a:lstStyle/>
          <a:p>
            <a:r>
              <a:rPr lang="en-US" dirty="0" smtClean="0">
                <a:latin typeface="Posterama" panose="020B0504020200020000" pitchFamily="34" charset="0"/>
                <a:ea typeface="微软雅黑"/>
                <a:cs typeface="Posterama" panose="020B0504020200020000" pitchFamily="34" charset="0"/>
              </a:rPr>
              <a:t>Presented by</a:t>
            </a:r>
            <a:endParaRPr lang="en-US" dirty="0" smtClean="0">
              <a:latin typeface="Posterama" panose="020B0504020200020000" pitchFamily="34" charset="0"/>
              <a:ea typeface="微软雅黑"/>
              <a:cs typeface="Posterama" panose="020B0504020200020000" pitchFamily="34" charset="0"/>
            </a:endParaRPr>
          </a:p>
          <a:p>
            <a:pPr lvl="1"/>
            <a:r>
              <a:rPr lang="en-US" dirty="0" smtClean="0">
                <a:latin typeface="Posterama" panose="020B0504020200020000" pitchFamily="34" charset="0"/>
                <a:ea typeface="微软雅黑"/>
                <a:cs typeface="Posterama" panose="020B0504020200020000" pitchFamily="34" charset="0"/>
              </a:rPr>
              <a:t>Asumithra. C, </a:t>
            </a:r>
          </a:p>
          <a:p>
            <a:pPr lvl="1"/>
            <a:r>
              <a:rPr lang="en-US" dirty="0" smtClean="0">
                <a:latin typeface="Posterama" panose="020B0504020200020000" pitchFamily="34" charset="0"/>
                <a:ea typeface="微软雅黑"/>
                <a:cs typeface="Posterama" panose="020B0504020200020000" pitchFamily="34" charset="0"/>
              </a:rPr>
              <a:t>Godlaveeti durga kalyan,</a:t>
            </a:r>
          </a:p>
          <a:p>
            <a:pPr lvl="1"/>
            <a:r>
              <a:rPr lang="en-US" dirty="0" smtClean="0">
                <a:latin typeface="Posterama" panose="020B0504020200020000" pitchFamily="34" charset="0"/>
                <a:ea typeface="微软雅黑"/>
                <a:cs typeface="Posterama" panose="020B0504020200020000" pitchFamily="34" charset="0"/>
              </a:rPr>
              <a:t>Rahul pravin jadhav, </a:t>
            </a:r>
          </a:p>
          <a:p>
            <a:pPr lvl="1"/>
            <a:r>
              <a:rPr lang="en-US" dirty="0" smtClean="0">
                <a:latin typeface="Posterama" panose="020B0504020200020000" pitchFamily="34" charset="0"/>
                <a:ea typeface="微软雅黑"/>
                <a:cs typeface="Posterama" panose="020B0504020200020000" pitchFamily="34" charset="0"/>
              </a:rPr>
              <a:t>Prashant varma, </a:t>
            </a:r>
          </a:p>
          <a:p>
            <a:pPr lvl="1"/>
            <a:r>
              <a:rPr lang="en-US" dirty="0" smtClean="0">
                <a:latin typeface="Posterama" panose="020B0504020200020000" pitchFamily="34" charset="0"/>
                <a:ea typeface="微软雅黑"/>
                <a:cs typeface="Posterama" panose="020B0504020200020000" pitchFamily="34" charset="0"/>
              </a:rPr>
              <a:t>Akash rajendra narode, </a:t>
            </a:r>
          </a:p>
          <a:p>
            <a:pPr lvl="1"/>
            <a:r>
              <a:rPr lang="en-US" dirty="0" smtClean="0">
                <a:latin typeface="Posterama" panose="020B0504020200020000" pitchFamily="34" charset="0"/>
                <a:ea typeface="微软雅黑"/>
                <a:cs typeface="Posterama" panose="020B0504020200020000" pitchFamily="34" charset="0"/>
              </a:rPr>
              <a:t>Kanaka chaithanya, </a:t>
            </a:r>
          </a:p>
          <a:p>
            <a:pPr lvl="1"/>
            <a:r>
              <a:rPr lang="en-US" dirty="0" smtClean="0">
                <a:latin typeface="Posterama" panose="020B0504020200020000" pitchFamily="34" charset="0"/>
                <a:ea typeface="微软雅黑"/>
                <a:cs typeface="Posterama" panose="020B0504020200020000" pitchFamily="34" charset="0"/>
              </a:rPr>
              <a:t>M. Yaswanth reddy</a:t>
            </a:r>
            <a:endParaRPr lang="en-US" dirty="0" smtClean="0">
              <a:latin typeface="Posterama" panose="020B0504020200020000" pitchFamily="34" charset="0"/>
              <a:ea typeface="微软雅黑"/>
              <a:cs typeface="Posterama" panose="020B0504020200020000" pitchFamily="34" charset="0"/>
            </a:endParaRPr>
          </a:p>
        </p:txBody>
      </p:sp>
    </p:spTree>
    <p:extLst>
      <p:ext uri="{BB962C8B-B14F-4D97-AF65-F5344CB8AC3E}">
        <p14:creationId xmlns="" xmlns:p14="http://schemas.microsoft.com/office/powerpoint/2010/main" val="529279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 xmlns:a16="http://schemas.microsoft.com/office/drawing/2014/main" id="{FC101F03-8617-09D4-619B-F38E2F0A4F15}"/>
              </a:ext>
            </a:extLst>
          </p:cNvPr>
          <p:cNvSpPr>
            <a:spLocks noGrp="1"/>
          </p:cNvSpPr>
          <p:nvPr>
            <p:ph type="body" sz="quarter" idx="28"/>
          </p:nvPr>
        </p:nvSpPr>
        <p:spPr/>
        <p:txBody>
          <a:bodyPr anchor="ctr"/>
          <a:lstStyle/>
          <a:p>
            <a:r>
              <a:rPr lang="en-IN" sz="2400" dirty="0" smtClean="0">
                <a:latin typeface="Arial Black" pitchFamily="34" charset="0"/>
              </a:rPr>
              <a:t>INDEX</a:t>
            </a:r>
            <a:endParaRPr lang="en-US" dirty="0">
              <a:latin typeface="Arial Black" pitchFamily="34" charset="0"/>
            </a:endParaRPr>
          </a:p>
        </p:txBody>
      </p:sp>
      <p:pic>
        <p:nvPicPr>
          <p:cNvPr id="48" name="Picture placeholder 19" descr="Layout of website design sketches on white paper">
            <a:extLst>
              <a:ext uri="{FF2B5EF4-FFF2-40B4-BE49-F238E27FC236}">
                <a16:creationId xmlns=""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 xmlns:a14="http://schemas.microsoft.com/office/drawing/2010/main"/>
              </a:ext>
            </a:extLst>
          </a:blip>
          <a:srcRect/>
          <a:stretch/>
        </p:blipFill>
        <p:spPr>
          <a:blipFill>
            <a:blip r:embed="rId4"/>
            <a:stretch>
              <a:fillRect/>
            </a:stretch>
          </a:blipFill>
        </p:spPr>
      </p:pic>
      <p:sp>
        <p:nvSpPr>
          <p:cNvPr id="6" name="Rounded Rectangle 5"/>
          <p:cNvSpPr/>
          <p:nvPr/>
        </p:nvSpPr>
        <p:spPr>
          <a:xfrm>
            <a:off x="6010656" y="451104"/>
            <a:ext cx="5852160" cy="590092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Introduction</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KPI’s:</a:t>
            </a:r>
          </a:p>
          <a:p>
            <a:pPr lvl="1">
              <a:lnSpc>
                <a:spcPct val="150000"/>
              </a:lnSpc>
              <a:buFont typeface="Wingdings" pitchFamily="2" charset="2"/>
              <a:buChar char="v"/>
            </a:pPr>
            <a:r>
              <a:rPr lang="en-US" sz="1600" b="1" dirty="0" smtClean="0">
                <a:solidFill>
                  <a:srgbClr val="002060"/>
                </a:solidFill>
                <a:latin typeface="Times New Roman" pitchFamily="18" charset="0"/>
                <a:cs typeface="Times New Roman" pitchFamily="18" charset="0"/>
              </a:rPr>
              <a:t>KPI-1: </a:t>
            </a:r>
            <a:r>
              <a:rPr lang="en-IN" sz="1600" b="1" dirty="0" smtClean="0">
                <a:solidFill>
                  <a:srgbClr val="002060"/>
                </a:solidFill>
                <a:latin typeface="Times New Roman" pitchFamily="18" charset="0"/>
                <a:cs typeface="Times New Roman" pitchFamily="18" charset="0"/>
              </a:rPr>
              <a:t>Year wise loan amount Stats</a:t>
            </a:r>
          </a:p>
          <a:p>
            <a:pPr lvl="1">
              <a:lnSpc>
                <a:spcPct val="150000"/>
              </a:lnSpc>
              <a:buFont typeface="Wingdings" pitchFamily="2" charset="2"/>
              <a:buChar char="v"/>
            </a:pPr>
            <a:r>
              <a:rPr lang="en-IN" sz="1600" b="1" dirty="0" smtClean="0">
                <a:solidFill>
                  <a:srgbClr val="002060"/>
                </a:solidFill>
                <a:latin typeface="Times New Roman" pitchFamily="18" charset="0"/>
                <a:cs typeface="Times New Roman" pitchFamily="18" charset="0"/>
              </a:rPr>
              <a:t>KPI-2: Grade and sub grade wise revol_bal</a:t>
            </a:r>
          </a:p>
          <a:p>
            <a:pPr lvl="1">
              <a:lnSpc>
                <a:spcPct val="150000"/>
              </a:lnSpc>
              <a:buFont typeface="Wingdings" pitchFamily="2" charset="2"/>
              <a:buChar char="v"/>
            </a:pPr>
            <a:r>
              <a:rPr lang="en-IN" sz="1600" b="1" dirty="0" smtClean="0">
                <a:solidFill>
                  <a:srgbClr val="002060"/>
                </a:solidFill>
                <a:latin typeface="Times New Roman" pitchFamily="18" charset="0"/>
                <a:cs typeface="Times New Roman" pitchFamily="18" charset="0"/>
              </a:rPr>
              <a:t>KPI-3: </a:t>
            </a:r>
            <a:r>
              <a:rPr lang="en-US" sz="1600" b="1" dirty="0" smtClean="0">
                <a:solidFill>
                  <a:srgbClr val="002060"/>
                </a:solidFill>
                <a:latin typeface="Times New Roman" pitchFamily="18" charset="0"/>
                <a:cs typeface="Times New Roman" pitchFamily="18" charset="0"/>
              </a:rPr>
              <a:t>Total Payment for Verified Status Vs Total Payment for Non Verified Status</a:t>
            </a:r>
          </a:p>
          <a:p>
            <a:pPr lvl="1">
              <a:lnSpc>
                <a:spcPct val="150000"/>
              </a:lnSpc>
              <a:buFont typeface="Wingdings" pitchFamily="2" charset="2"/>
              <a:buChar char="v"/>
            </a:pPr>
            <a:r>
              <a:rPr lang="en-US" sz="1600" b="1" dirty="0" smtClean="0">
                <a:solidFill>
                  <a:srgbClr val="002060"/>
                </a:solidFill>
                <a:latin typeface="Times New Roman" pitchFamily="18" charset="0"/>
                <a:cs typeface="Times New Roman" pitchFamily="18" charset="0"/>
              </a:rPr>
              <a:t>KPI-4: </a:t>
            </a:r>
            <a:r>
              <a:rPr lang="en-IN" sz="1600" b="1" dirty="0" smtClean="0">
                <a:solidFill>
                  <a:srgbClr val="002060"/>
                </a:solidFill>
                <a:latin typeface="Times New Roman" pitchFamily="18" charset="0"/>
                <a:cs typeface="Times New Roman" pitchFamily="18" charset="0"/>
              </a:rPr>
              <a:t>State wise and month wise loan status</a:t>
            </a:r>
          </a:p>
          <a:p>
            <a:pPr lvl="1">
              <a:lnSpc>
                <a:spcPct val="150000"/>
              </a:lnSpc>
              <a:buFont typeface="Wingdings" pitchFamily="2" charset="2"/>
              <a:buChar char="v"/>
            </a:pPr>
            <a:r>
              <a:rPr lang="en-US" sz="1600" b="1" dirty="0" smtClean="0">
                <a:solidFill>
                  <a:srgbClr val="002060"/>
                </a:solidFill>
                <a:latin typeface="Times New Roman" pitchFamily="18" charset="0"/>
                <a:cs typeface="Times New Roman" pitchFamily="18" charset="0"/>
              </a:rPr>
              <a:t>KPI-5: </a:t>
            </a:r>
            <a:r>
              <a:rPr lang="en-IN" sz="1600" b="1" dirty="0" smtClean="0">
                <a:solidFill>
                  <a:srgbClr val="002060"/>
                </a:solidFill>
                <a:latin typeface="Times New Roman" pitchFamily="18" charset="0"/>
                <a:cs typeface="Times New Roman" pitchFamily="18" charset="0"/>
              </a:rPr>
              <a:t>Home ownership Vs last payment date stats</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Excel Dashboard</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PowerBI Dashboard</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Tableau Dashboard</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SQL</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Challenges</a:t>
            </a:r>
          </a:p>
          <a:p>
            <a:pPr>
              <a:lnSpc>
                <a:spcPct val="150000"/>
              </a:lnSpc>
              <a:buFont typeface="Wingdings" pitchFamily="2" charset="2"/>
              <a:buChar char="ü"/>
            </a:pPr>
            <a:r>
              <a:rPr lang="en-US" sz="1600" b="1" dirty="0" smtClean="0">
                <a:solidFill>
                  <a:srgbClr val="002060"/>
                </a:solidFill>
                <a:latin typeface="Times New Roman" pitchFamily="18" charset="0"/>
                <a:cs typeface="Times New Roman" pitchFamily="18" charset="0"/>
              </a:rPr>
              <a:t>Conclusion</a:t>
            </a:r>
            <a:endParaRPr lang="en-US" sz="1600" b="1" dirty="0" smtClean="0">
              <a:solidFill>
                <a:srgbClr val="00206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47807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1D18537-D028-9E9C-FB87-93F24955DFC7}"/>
              </a:ext>
            </a:extLst>
          </p:cNvPr>
          <p:cNvSpPr>
            <a:spLocks noGrp="1"/>
          </p:cNvSpPr>
          <p:nvPr>
            <p:ph type="title"/>
          </p:nvPr>
        </p:nvSpPr>
        <p:spPr>
          <a:xfrm>
            <a:off x="509574" y="1607035"/>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 xmlns:a16="http://schemas.microsoft.com/office/drawing/2014/main" id="{CC0093B1-77CC-1E61-FB22-E136F94EABD2}"/>
              </a:ext>
            </a:extLst>
          </p:cNvPr>
          <p:cNvSpPr>
            <a:spLocks noGrp="1"/>
          </p:cNvSpPr>
          <p:nvPr>
            <p:ph type="body" sz="quarter" idx="28"/>
          </p:nvPr>
        </p:nvSpPr>
        <p:spPr>
          <a:xfrm>
            <a:off x="607546" y="2858604"/>
            <a:ext cx="4260180" cy="2050854"/>
          </a:xfrm>
        </p:spPr>
        <p:txBody>
          <a:bodyPr/>
          <a:lstStyle/>
          <a:p>
            <a:pPr algn="just"/>
            <a:r>
              <a:rPr lang="en-US" sz="1400" dirty="0" smtClean="0">
                <a:latin typeface="Arial" pitchFamily="34" charset="0"/>
                <a:cs typeface="Arial" pitchFamily="34" charset="0"/>
              </a:rPr>
              <a:t>A </a:t>
            </a:r>
            <a:r>
              <a:rPr lang="en-US" sz="1400" b="1" dirty="0" smtClean="0">
                <a:latin typeface="Arial" pitchFamily="34" charset="0"/>
                <a:cs typeface="Arial" pitchFamily="34" charset="0"/>
              </a:rPr>
              <a:t>bank loan</a:t>
            </a:r>
            <a:r>
              <a:rPr lang="en-US" sz="1400" dirty="0" smtClean="0">
                <a:latin typeface="Arial" pitchFamily="34" charset="0"/>
                <a:cs typeface="Arial" pitchFamily="34" charset="0"/>
              </a:rPr>
              <a:t> is a form of credit that banks extend to customers, enabling them to borrow funds for various needs, from personal expenses to business ventures. These loans typically require the borrower to repay the principal amount along with interest over a set term through monthly installments. The structure, terms, and costs of a bank loan depend on the borrower’s profile, the loan purpose, and the bank’s risk assessment practices.</a:t>
            </a:r>
            <a:endParaRPr lang="en-US" sz="1400" dirty="0">
              <a:latin typeface="Arial" pitchFamily="34" charset="0"/>
              <a:cs typeface="Arial" pitchFamily="34" charset="0"/>
            </a:endParaRPr>
          </a:p>
        </p:txBody>
      </p:sp>
      <p:sp>
        <p:nvSpPr>
          <p:cNvPr id="4" name="Footer Placeholder 3">
            <a:extLst>
              <a:ext uri="{FF2B5EF4-FFF2-40B4-BE49-F238E27FC236}">
                <a16:creationId xmlns="" xmlns:a16="http://schemas.microsoft.com/office/drawing/2014/main" id="{0A01EC1F-42C9-66C4-9D49-F6AF79D5BE91}"/>
              </a:ext>
            </a:extLst>
          </p:cNvPr>
          <p:cNvSpPr>
            <a:spLocks noGrp="1"/>
          </p:cNvSpPr>
          <p:nvPr>
            <p:ph type="ftr" sz="quarter" idx="52"/>
          </p:nvPr>
        </p:nvSpPr>
        <p:spPr/>
        <p:txBody>
          <a:bodyPr/>
          <a:lstStyle/>
          <a:p>
            <a:r>
              <a:rPr lang="en-US" altLang="zh-CN" dirty="0" smtClean="0"/>
              <a:t>Bank Analytics</a:t>
            </a:r>
            <a:endParaRPr lang="en-US" dirty="0"/>
          </a:p>
        </p:txBody>
      </p:sp>
      <p:pic>
        <p:nvPicPr>
          <p:cNvPr id="12" name="Picture Placeholder 11" descr="People around a table on their laptops">
            <a:extLst>
              <a:ext uri="{FF2B5EF4-FFF2-40B4-BE49-F238E27FC236}">
                <a16:creationId xmlns=""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 xmlns:a14="http://schemas.microsoft.com/office/drawing/2010/main"/>
              </a:ext>
            </a:extLst>
          </a:blip>
          <a:srcRect/>
          <a:stretch/>
        </p:blipFill>
        <p:spPr/>
      </p:pic>
      <p:sp>
        <p:nvSpPr>
          <p:cNvPr id="7" name="Slide Number Placeholder 6">
            <a:extLst>
              <a:ext uri="{FF2B5EF4-FFF2-40B4-BE49-F238E27FC236}">
                <a16:creationId xmlns=""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 xmlns:p14="http://schemas.microsoft.com/office/powerpoint/2010/main" val="77554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 xmlns:a16="http://schemas.microsoft.com/office/drawing/2014/main" id="{1E3F7726-AC85-55B8-BDED-51E7BA85CD1C}"/>
              </a:ext>
            </a:extLst>
          </p:cNvPr>
          <p:cNvSpPr>
            <a:spLocks noGrp="1"/>
          </p:cNvSpPr>
          <p:nvPr>
            <p:ph type="title"/>
          </p:nvPr>
        </p:nvSpPr>
        <p:spPr/>
        <p:txBody>
          <a:bodyPr/>
          <a:lstStyle/>
          <a:p>
            <a:r>
              <a:rPr lang="en-US" dirty="0" smtClean="0"/>
              <a:t>KPI’s</a:t>
            </a:r>
            <a:endParaRPr lang="en-US" dirty="0"/>
          </a:p>
        </p:txBody>
      </p:sp>
      <p:sp>
        <p:nvSpPr>
          <p:cNvPr id="29" name="Text Placeholder">
            <a:extLst>
              <a:ext uri="{FF2B5EF4-FFF2-40B4-BE49-F238E27FC236}">
                <a16:creationId xmlns="" xmlns:a16="http://schemas.microsoft.com/office/drawing/2014/main" id="{0490F6D4-84D0-42DF-A807-E56706B577D6}"/>
              </a:ext>
            </a:extLst>
          </p:cNvPr>
          <p:cNvSpPr>
            <a:spLocks noGrp="1"/>
          </p:cNvSpPr>
          <p:nvPr>
            <p:ph type="body" sz="quarter" idx="27"/>
          </p:nvPr>
        </p:nvSpPr>
        <p:spPr/>
        <p:txBody>
          <a:bodyPr/>
          <a:lstStyle/>
          <a:p>
            <a:r>
              <a:rPr lang="en-US" altLang="zh-CN" dirty="0" smtClean="0"/>
              <a:t>KPI 1</a:t>
            </a:r>
            <a:endParaRPr lang="en-US" altLang="zh-CN" dirty="0"/>
          </a:p>
          <a:p>
            <a:endParaRPr lang="zh-CN" altLang="en-US" dirty="0"/>
          </a:p>
        </p:txBody>
      </p:sp>
      <p:sp>
        <p:nvSpPr>
          <p:cNvPr id="30" name="Text Placeholder">
            <a:extLst>
              <a:ext uri="{FF2B5EF4-FFF2-40B4-BE49-F238E27FC236}">
                <a16:creationId xmlns="" xmlns:a16="http://schemas.microsoft.com/office/drawing/2014/main" id="{99E3B6AA-5679-428D-B466-0173CBC55728}"/>
              </a:ext>
            </a:extLst>
          </p:cNvPr>
          <p:cNvSpPr>
            <a:spLocks noGrp="1"/>
          </p:cNvSpPr>
          <p:nvPr>
            <p:ph type="body" sz="quarter" idx="28"/>
          </p:nvPr>
        </p:nvSpPr>
        <p:spPr>
          <a:xfrm>
            <a:off x="912627" y="5007731"/>
            <a:ext cx="1691687" cy="592969"/>
          </a:xfrm>
        </p:spPr>
        <p:txBody>
          <a:bodyPr/>
          <a:lstStyle/>
          <a:p>
            <a:pPr>
              <a:spcBef>
                <a:spcPts val="1000"/>
              </a:spcBef>
            </a:pPr>
            <a:r>
              <a:rPr lang="en-IN" dirty="0" smtClean="0"/>
              <a:t>Year wise loan amount </a:t>
            </a:r>
            <a:r>
              <a:rPr lang="en-IN" dirty="0" smtClean="0"/>
              <a:t>stats</a:t>
            </a:r>
            <a:endParaRPr lang="en-IN" dirty="0" smtClean="0"/>
          </a:p>
        </p:txBody>
      </p:sp>
      <p:sp>
        <p:nvSpPr>
          <p:cNvPr id="37" name="Text Placeholder">
            <a:extLst>
              <a:ext uri="{FF2B5EF4-FFF2-40B4-BE49-F238E27FC236}">
                <a16:creationId xmlns="" xmlns:a16="http://schemas.microsoft.com/office/drawing/2014/main" id="{3A30B02E-FBE1-41C5-AF6E-E1013275E84A}"/>
              </a:ext>
            </a:extLst>
          </p:cNvPr>
          <p:cNvSpPr>
            <a:spLocks noGrp="1"/>
          </p:cNvSpPr>
          <p:nvPr>
            <p:ph type="body" sz="quarter" idx="49"/>
          </p:nvPr>
        </p:nvSpPr>
        <p:spPr/>
        <p:txBody>
          <a:bodyPr/>
          <a:lstStyle/>
          <a:p>
            <a:r>
              <a:rPr lang="en-US" altLang="zh-CN" dirty="0" smtClean="0"/>
              <a:t>KPI 2</a:t>
            </a:r>
            <a:endParaRPr lang="en-US" altLang="zh-CN" dirty="0"/>
          </a:p>
          <a:p>
            <a:endParaRPr lang="zh-CN" altLang="en-US" dirty="0"/>
          </a:p>
        </p:txBody>
      </p:sp>
      <p:sp>
        <p:nvSpPr>
          <p:cNvPr id="38" name="Text Placeholder">
            <a:extLst>
              <a:ext uri="{FF2B5EF4-FFF2-40B4-BE49-F238E27FC236}">
                <a16:creationId xmlns="" xmlns:a16="http://schemas.microsoft.com/office/drawing/2014/main" id="{6BEF3457-28AE-41BA-B285-C77561919C1A}"/>
              </a:ext>
            </a:extLst>
          </p:cNvPr>
          <p:cNvSpPr>
            <a:spLocks noGrp="1"/>
          </p:cNvSpPr>
          <p:nvPr>
            <p:ph type="body" sz="quarter" idx="50"/>
          </p:nvPr>
        </p:nvSpPr>
        <p:spPr/>
        <p:txBody>
          <a:bodyPr/>
          <a:lstStyle/>
          <a:p>
            <a:r>
              <a:rPr smtClean="0"/>
              <a:t>Grade and sub grade wise </a:t>
            </a:r>
            <a:r>
              <a:rPr smtClean="0"/>
              <a:t>revol_bal</a:t>
            </a:r>
            <a:endParaRPr smtClean="0"/>
          </a:p>
        </p:txBody>
      </p:sp>
      <p:sp>
        <p:nvSpPr>
          <p:cNvPr id="39" name="Text Placeholder">
            <a:extLst>
              <a:ext uri="{FF2B5EF4-FFF2-40B4-BE49-F238E27FC236}">
                <a16:creationId xmlns="" xmlns:a16="http://schemas.microsoft.com/office/drawing/2014/main" id="{1B558BFC-AA9F-4991-A6BB-D56BEC07C16E}"/>
              </a:ext>
            </a:extLst>
          </p:cNvPr>
          <p:cNvSpPr>
            <a:spLocks noGrp="1"/>
          </p:cNvSpPr>
          <p:nvPr>
            <p:ph type="body" sz="quarter" idx="51"/>
          </p:nvPr>
        </p:nvSpPr>
        <p:spPr/>
        <p:txBody>
          <a:bodyPr/>
          <a:lstStyle/>
          <a:p>
            <a:r>
              <a:rPr lang="en-US" altLang="zh-CN" dirty="0" smtClean="0"/>
              <a:t>KPI 3</a:t>
            </a:r>
            <a:endParaRPr lang="en-US" altLang="zh-CN" dirty="0"/>
          </a:p>
          <a:p>
            <a:endParaRPr lang="zh-CN" altLang="en-US" dirty="0"/>
          </a:p>
        </p:txBody>
      </p:sp>
      <p:sp>
        <p:nvSpPr>
          <p:cNvPr id="40" name="Text Placeholder">
            <a:extLst>
              <a:ext uri="{FF2B5EF4-FFF2-40B4-BE49-F238E27FC236}">
                <a16:creationId xmlns="" xmlns:a16="http://schemas.microsoft.com/office/drawing/2014/main" id="{17095E6E-F279-4342-B53E-E53B820336B3}"/>
              </a:ext>
            </a:extLst>
          </p:cNvPr>
          <p:cNvSpPr>
            <a:spLocks noGrp="1"/>
          </p:cNvSpPr>
          <p:nvPr>
            <p:ph type="body" sz="quarter" idx="52"/>
          </p:nvPr>
        </p:nvSpPr>
        <p:spPr>
          <a:xfrm>
            <a:off x="5164755" y="5007730"/>
            <a:ext cx="1691687" cy="961269"/>
          </a:xfrm>
        </p:spPr>
        <p:txBody>
          <a:bodyPr/>
          <a:lstStyle/>
          <a:p>
            <a:r>
              <a:rPr smtClean="0"/>
              <a:t>Total Payment for Verified Status Vs Non Verified Status</a:t>
            </a:r>
          </a:p>
        </p:txBody>
      </p:sp>
      <p:sp>
        <p:nvSpPr>
          <p:cNvPr id="41" name="Text Placeholder">
            <a:extLst>
              <a:ext uri="{FF2B5EF4-FFF2-40B4-BE49-F238E27FC236}">
                <a16:creationId xmlns="" xmlns:a16="http://schemas.microsoft.com/office/drawing/2014/main" id="{DBA8686B-D3EF-40DF-939C-F875885DD598}"/>
              </a:ext>
            </a:extLst>
          </p:cNvPr>
          <p:cNvSpPr>
            <a:spLocks noGrp="1"/>
          </p:cNvSpPr>
          <p:nvPr>
            <p:ph type="body" sz="quarter" idx="53"/>
          </p:nvPr>
        </p:nvSpPr>
        <p:spPr/>
        <p:txBody>
          <a:bodyPr/>
          <a:lstStyle/>
          <a:p>
            <a:r>
              <a:rPr lang="en-US" altLang="zh-CN" dirty="0" smtClean="0"/>
              <a:t>KPI 4</a:t>
            </a:r>
            <a:endParaRPr lang="en-US" altLang="zh-CN" dirty="0"/>
          </a:p>
          <a:p>
            <a:endParaRPr lang="zh-CN" altLang="en-US" dirty="0"/>
          </a:p>
        </p:txBody>
      </p:sp>
      <p:sp>
        <p:nvSpPr>
          <p:cNvPr id="42" name="Text Placeholder">
            <a:extLst>
              <a:ext uri="{FF2B5EF4-FFF2-40B4-BE49-F238E27FC236}">
                <a16:creationId xmlns="" xmlns:a16="http://schemas.microsoft.com/office/drawing/2014/main" id="{6BF979FF-A4F0-4625-889A-AB985F98B2D4}"/>
              </a:ext>
            </a:extLst>
          </p:cNvPr>
          <p:cNvSpPr>
            <a:spLocks noGrp="1"/>
          </p:cNvSpPr>
          <p:nvPr>
            <p:ph type="body" sz="quarter" idx="54"/>
          </p:nvPr>
        </p:nvSpPr>
        <p:spPr/>
        <p:txBody>
          <a:bodyPr/>
          <a:lstStyle/>
          <a:p>
            <a:r>
              <a:rPr smtClean="0"/>
              <a:t>State wise and month wise loan status</a:t>
            </a:r>
          </a:p>
        </p:txBody>
      </p:sp>
      <p:sp>
        <p:nvSpPr>
          <p:cNvPr id="43" name="Text Placeholder">
            <a:extLst>
              <a:ext uri="{FF2B5EF4-FFF2-40B4-BE49-F238E27FC236}">
                <a16:creationId xmlns="" xmlns:a16="http://schemas.microsoft.com/office/drawing/2014/main" id="{759A333C-6D37-427A-BE2A-4C2660134A5A}"/>
              </a:ext>
            </a:extLst>
          </p:cNvPr>
          <p:cNvSpPr>
            <a:spLocks noGrp="1"/>
          </p:cNvSpPr>
          <p:nvPr>
            <p:ph type="body" sz="quarter" idx="55"/>
          </p:nvPr>
        </p:nvSpPr>
        <p:spPr/>
        <p:txBody>
          <a:bodyPr/>
          <a:lstStyle/>
          <a:p>
            <a:r>
              <a:rPr lang="en-US" altLang="zh-CN" dirty="0" smtClean="0"/>
              <a:t>KPI 5</a:t>
            </a:r>
            <a:endParaRPr lang="en-US" altLang="zh-CN" dirty="0"/>
          </a:p>
          <a:p>
            <a:endParaRPr lang="zh-CN" altLang="en-US" dirty="0"/>
          </a:p>
        </p:txBody>
      </p:sp>
      <p:sp>
        <p:nvSpPr>
          <p:cNvPr id="50" name="Text Placeholder">
            <a:extLst>
              <a:ext uri="{FF2B5EF4-FFF2-40B4-BE49-F238E27FC236}">
                <a16:creationId xmlns="" xmlns:a16="http://schemas.microsoft.com/office/drawing/2014/main" id="{4E9BE8F8-2FF1-43CB-B1AA-4F07E411D171}"/>
              </a:ext>
            </a:extLst>
          </p:cNvPr>
          <p:cNvSpPr>
            <a:spLocks noGrp="1"/>
          </p:cNvSpPr>
          <p:nvPr>
            <p:ph type="body" sz="quarter" idx="56"/>
          </p:nvPr>
        </p:nvSpPr>
        <p:spPr/>
        <p:txBody>
          <a:bodyPr/>
          <a:lstStyle/>
          <a:p>
            <a:r>
              <a:rPr smtClean="0"/>
              <a:t>Home ownership Vs last payment date stats</a:t>
            </a:r>
          </a:p>
        </p:txBody>
      </p:sp>
      <p:sp>
        <p:nvSpPr>
          <p:cNvPr id="4" name="Footer Placeholder 3">
            <a:extLst>
              <a:ext uri="{FF2B5EF4-FFF2-40B4-BE49-F238E27FC236}">
                <a16:creationId xmlns="" xmlns:a16="http://schemas.microsoft.com/office/drawing/2014/main" id="{695DA9C9-8185-D0AB-3C76-BC1CABABA354}"/>
              </a:ext>
            </a:extLst>
          </p:cNvPr>
          <p:cNvSpPr>
            <a:spLocks noGrp="1"/>
          </p:cNvSpPr>
          <p:nvPr>
            <p:ph type="ftr" sz="quarter" idx="62"/>
          </p:nvPr>
        </p:nvSpPr>
        <p:spPr/>
        <p:txBody>
          <a:bodyPr/>
          <a:lstStyle/>
          <a:p>
            <a:r>
              <a:rPr lang="en-US" altLang="zh-CN" dirty="0" smtClean="0"/>
              <a:t>Bank Analytics</a:t>
            </a:r>
            <a:endParaRPr lang="en-US" dirty="0"/>
          </a:p>
        </p:txBody>
      </p:sp>
      <p:sp>
        <p:nvSpPr>
          <p:cNvPr id="5" name="Slide Number Placeholder 4">
            <a:extLst>
              <a:ext uri="{FF2B5EF4-FFF2-40B4-BE49-F238E27FC236}">
                <a16:creationId xmlns=""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4</a:t>
            </a:fld>
            <a:endParaRPr lang="en-US" altLang="zh-CN" dirty="0"/>
          </a:p>
        </p:txBody>
      </p:sp>
      <p:pic>
        <p:nvPicPr>
          <p:cNvPr id="44" name="Picture Placeholder 43" descr="6.jfif"/>
          <p:cNvPicPr>
            <a:picLocks noGrp="1" noChangeAspect="1"/>
          </p:cNvPicPr>
          <p:nvPr>
            <p:ph type="pic" sz="quarter" idx="60"/>
          </p:nvPr>
        </p:nvPicPr>
        <p:blipFill>
          <a:blip r:embed="rId3"/>
          <a:srcRect l="20714" r="20714"/>
          <a:stretch>
            <a:fillRect/>
          </a:stretch>
        </p:blipFill>
        <p:spPr/>
      </p:pic>
      <p:pic>
        <p:nvPicPr>
          <p:cNvPr id="48" name="Picture Placeholder 47" descr="1.jfif"/>
          <p:cNvPicPr>
            <a:picLocks noGrp="1" noChangeAspect="1"/>
          </p:cNvPicPr>
          <p:nvPr>
            <p:ph type="pic" sz="quarter" idx="58"/>
          </p:nvPr>
        </p:nvPicPr>
        <p:blipFill>
          <a:blip r:embed="rId4"/>
          <a:srcRect l="27926" r="27926"/>
          <a:stretch>
            <a:fillRect/>
          </a:stretch>
        </p:blipFill>
        <p:spPr/>
      </p:pic>
      <p:pic>
        <p:nvPicPr>
          <p:cNvPr id="51" name="Picture Placeholder 50" descr="7.jfif"/>
          <p:cNvPicPr>
            <a:picLocks noGrp="1" noChangeAspect="1"/>
          </p:cNvPicPr>
          <p:nvPr>
            <p:ph type="pic" sz="quarter" idx="57"/>
          </p:nvPr>
        </p:nvPicPr>
        <p:blipFill>
          <a:blip r:embed="rId5"/>
          <a:srcRect l="21939" r="21939"/>
          <a:stretch>
            <a:fillRect/>
          </a:stretch>
        </p:blipFill>
        <p:spPr/>
      </p:pic>
      <p:pic>
        <p:nvPicPr>
          <p:cNvPr id="53" name="Picture Placeholder 52" descr="8.jfif"/>
          <p:cNvPicPr>
            <a:picLocks noGrp="1" noChangeAspect="1"/>
          </p:cNvPicPr>
          <p:nvPr>
            <p:ph type="pic" sz="quarter" idx="59"/>
          </p:nvPr>
        </p:nvPicPr>
        <p:blipFill>
          <a:blip r:embed="rId6"/>
          <a:srcRect l="20714" r="20714"/>
          <a:stretch>
            <a:fillRect/>
          </a:stretch>
        </p:blipFill>
        <p:spPr/>
      </p:pic>
      <p:pic>
        <p:nvPicPr>
          <p:cNvPr id="55" name="Picture Placeholder 54" descr="9.jfif"/>
          <p:cNvPicPr>
            <a:picLocks noGrp="1" noChangeAspect="1"/>
          </p:cNvPicPr>
          <p:nvPr>
            <p:ph type="pic" sz="quarter" idx="61"/>
          </p:nvPr>
        </p:nvPicPr>
        <p:blipFill>
          <a:blip r:embed="rId7"/>
          <a:srcRect l="21681" r="21681"/>
          <a:stretch>
            <a:fillRect/>
          </a:stretch>
        </p:blipFill>
        <p:spPr/>
      </p:pic>
    </p:spTree>
    <p:extLst>
      <p:ext uri="{BB962C8B-B14F-4D97-AF65-F5344CB8AC3E}">
        <p14:creationId xmlns="" xmlns:p14="http://schemas.microsoft.com/office/powerpoint/2010/main" val="2517140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smtClean="0"/>
              <a:t>KPI 1</a:t>
            </a:r>
            <a:endParaRPr lang="en-US" sz="3200" dirty="0"/>
          </a:p>
        </p:txBody>
      </p:sp>
      <p:sp>
        <p:nvSpPr>
          <p:cNvPr id="7" name="Slide Number Placeholder 6">
            <a:extLst>
              <a:ext uri="{FF2B5EF4-FFF2-40B4-BE49-F238E27FC236}">
                <a16:creationId xmlns=""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18" name="Rounded Rectangle 17"/>
          <p:cNvSpPr/>
          <p:nvPr/>
        </p:nvSpPr>
        <p:spPr>
          <a:xfrm>
            <a:off x="1600200" y="3644900"/>
            <a:ext cx="5448300" cy="297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Recommendation</a:t>
            </a:r>
          </a:p>
          <a:p>
            <a:pPr algn="just"/>
            <a:endParaRPr lang="en-US" sz="1300" b="1" dirty="0" smtClean="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Analyze </a:t>
            </a:r>
            <a:r>
              <a:rPr lang="en-US" sz="1400" b="1" dirty="0" smtClean="0">
                <a:latin typeface="Times New Roman" pitchFamily="18" charset="0"/>
                <a:cs typeface="Times New Roman" pitchFamily="18" charset="0"/>
              </a:rPr>
              <a:t>Loan Performance for 2010 and 2011</a:t>
            </a:r>
            <a:r>
              <a:rPr lang="en-US" sz="1400"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gn="just"/>
            <a:r>
              <a:rPr lang="en-US" sz="1300" dirty="0" smtClean="0">
                <a:latin typeface="Times New Roman" pitchFamily="18" charset="0"/>
                <a:cs typeface="Times New Roman" pitchFamily="18" charset="0"/>
              </a:rPr>
              <a:t>To </a:t>
            </a:r>
            <a:r>
              <a:rPr lang="en-US" sz="1300" dirty="0" smtClean="0">
                <a:latin typeface="Times New Roman" pitchFamily="18" charset="0"/>
                <a:cs typeface="Times New Roman" pitchFamily="18" charset="0"/>
              </a:rPr>
              <a:t>sustain this growth, analyze the repayment performance and delinquency rates of loans issued in 2010 and 2011. If default rates are high, consider tightening credit requirements or offering  financial support programs for at-risk borrowers.</a:t>
            </a:r>
          </a:p>
          <a:p>
            <a:pPr algn="just"/>
            <a:endParaRPr lang="en-US" sz="1300" dirty="0" smtClean="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Explore New Markets Carefully</a:t>
            </a:r>
            <a:r>
              <a:rPr lang="en-US" sz="1400"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gn="just"/>
            <a:r>
              <a:rPr lang="en-US" sz="1300" dirty="0" smtClean="0">
                <a:latin typeface="Times New Roman" pitchFamily="18" charset="0"/>
                <a:cs typeface="Times New Roman" pitchFamily="18" charset="0"/>
              </a:rPr>
              <a:t>If </a:t>
            </a:r>
            <a:r>
              <a:rPr lang="en-US" sz="1300" dirty="0" smtClean="0">
                <a:latin typeface="Times New Roman" pitchFamily="18" charset="0"/>
                <a:cs typeface="Times New Roman" pitchFamily="18" charset="0"/>
              </a:rPr>
              <a:t>the increased loan volume is due to expansion into new geographic or market segments, evaluate the loan performance and default risk within these segments before committing to further expansion.</a:t>
            </a:r>
          </a:p>
        </p:txBody>
      </p:sp>
      <p:graphicFrame>
        <p:nvGraphicFramePr>
          <p:cNvPr id="13" name="Chart 12"/>
          <p:cNvGraphicFramePr/>
          <p:nvPr/>
        </p:nvGraphicFramePr>
        <p:xfrm>
          <a:off x="825500" y="596900"/>
          <a:ext cx="6172200" cy="2870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7213600" y="533400"/>
            <a:ext cx="4762500" cy="393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Insights</a:t>
            </a:r>
          </a:p>
          <a:p>
            <a:pPr algn="just"/>
            <a:endParaRPr lang="en-US" sz="1400" dirty="0" smtClean="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Gradual Increase Leading Up to 2010: </a:t>
            </a:r>
            <a:r>
              <a:rPr lang="en-US" sz="1400" b="1" dirty="0" smtClean="0">
                <a:latin typeface="Times New Roman" pitchFamily="18" charset="0"/>
                <a:cs typeface="Times New Roman" pitchFamily="18" charset="0"/>
              </a:rPr>
              <a:t> </a:t>
            </a:r>
            <a:r>
              <a:rPr lang="en-US" sz="1300" dirty="0" smtClean="0">
                <a:latin typeface="Times New Roman" pitchFamily="18" charset="0"/>
                <a:cs typeface="Times New Roman" pitchFamily="18" charset="0"/>
              </a:rPr>
              <a:t>Between </a:t>
            </a:r>
            <a:r>
              <a:rPr lang="en-US" sz="1300" dirty="0" smtClean="0">
                <a:latin typeface="Times New Roman" pitchFamily="18" charset="0"/>
                <a:cs typeface="Times New Roman" pitchFamily="18" charset="0"/>
              </a:rPr>
              <a:t>2007 and 2009, the growth is more incremental, starting at 2 million in 2007 and reaching 46 million in 2009. This suggests that initial growth was steady before accelerating in 2010 and 2011.</a:t>
            </a:r>
          </a:p>
          <a:p>
            <a:pPr algn="just"/>
            <a:endParaRPr lang="en-US" sz="1400" dirty="0" smtClean="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Major Spike in </a:t>
            </a:r>
            <a:r>
              <a:rPr lang="en-US" sz="1400" b="1" dirty="0" smtClean="0">
                <a:latin typeface="Times New Roman" pitchFamily="18" charset="0"/>
                <a:cs typeface="Times New Roman" pitchFamily="18" charset="0"/>
              </a:rPr>
              <a:t>2011: </a:t>
            </a:r>
          </a:p>
          <a:p>
            <a:pPr algn="just"/>
            <a:r>
              <a:rPr lang="en-US" sz="1300" dirty="0" smtClean="0">
                <a:latin typeface="Times New Roman" pitchFamily="18" charset="0"/>
                <a:cs typeface="Times New Roman" pitchFamily="18" charset="0"/>
              </a:rPr>
              <a:t>The loan amount in 2011 (261M) is more than double that of 2010 (122M). This sharp increase could indicate an aggressive growth strategy, expansion into new markets, or possibly relaxed lending criteria.</a:t>
            </a:r>
          </a:p>
          <a:p>
            <a:pPr algn="ctr"/>
            <a:endParaRPr lang="en-US" sz="1400" dirty="0"/>
          </a:p>
        </p:txBody>
      </p:sp>
    </p:spTree>
    <p:extLst>
      <p:ext uri="{BB962C8B-B14F-4D97-AF65-F5344CB8AC3E}">
        <p14:creationId xmlns="" xmlns:p14="http://schemas.microsoft.com/office/powerpoint/2010/main" val="1246021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smtClean="0"/>
              <a:t>KPI 2</a:t>
            </a:r>
            <a:endParaRPr lang="en-US" sz="3200" dirty="0"/>
          </a:p>
        </p:txBody>
      </p:sp>
      <p:sp>
        <p:nvSpPr>
          <p:cNvPr id="7" name="Slide Number Placeholder 6">
            <a:extLst>
              <a:ext uri="{FF2B5EF4-FFF2-40B4-BE49-F238E27FC236}">
                <a16:creationId xmlns=""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smtClean="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14" name="Chart 13"/>
          <p:cNvGraphicFramePr/>
          <p:nvPr/>
        </p:nvGraphicFramePr>
        <p:xfrm>
          <a:off x="800100" y="563563"/>
          <a:ext cx="10299700" cy="3005137"/>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 Diagonal Corner Rectangle 14"/>
          <p:cNvSpPr/>
          <p:nvPr/>
        </p:nvSpPr>
        <p:spPr>
          <a:xfrm>
            <a:off x="914400" y="3822700"/>
            <a:ext cx="4445000" cy="2641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Insights</a:t>
            </a:r>
          </a:p>
          <a:p>
            <a:endParaRPr lang="en-US" sz="1400" b="1" dirty="0" smtClean="0">
              <a:latin typeface="Times New Roman" pitchFamily="18" charset="0"/>
              <a:cs typeface="Times New Roman" pitchFamily="18" charset="0"/>
            </a:endParaRPr>
          </a:p>
          <a:p>
            <a:r>
              <a:rPr lang="en-US" sz="1400" b="1" dirty="0" smtClean="0">
                <a:latin typeface="Times New Roman" pitchFamily="18" charset="0"/>
                <a:cs typeface="Times New Roman" pitchFamily="18" charset="0"/>
              </a:rPr>
              <a:t>High </a:t>
            </a:r>
            <a:r>
              <a:rPr lang="en-US" sz="1400" b="1" dirty="0" smtClean="0">
                <a:latin typeface="Times New Roman" pitchFamily="18" charset="0"/>
                <a:cs typeface="Times New Roman" pitchFamily="18" charset="0"/>
              </a:rPr>
              <a:t>Revolving Balances in Grades A, B, and C</a:t>
            </a:r>
            <a:r>
              <a:rPr lang="en-US" sz="1400" dirty="0" smtClean="0">
                <a:latin typeface="Times New Roman" pitchFamily="18" charset="0"/>
                <a:cs typeface="Times New Roman" pitchFamily="18" charset="0"/>
              </a:rPr>
              <a:t>:</a:t>
            </a:r>
          </a:p>
          <a:p>
            <a:r>
              <a:rPr lang="en-US" sz="1400" dirty="0" smtClean="0">
                <a:latin typeface="Times New Roman" pitchFamily="18" charset="0"/>
                <a:cs typeface="Times New Roman" pitchFamily="18" charset="0"/>
              </a:rPr>
              <a:t> </a:t>
            </a:r>
            <a:r>
              <a:rPr lang="en-US" sz="1300" dirty="0" smtClean="0">
                <a:latin typeface="Times New Roman" pitchFamily="18" charset="0"/>
                <a:cs typeface="Times New Roman" pitchFamily="18" charset="0"/>
              </a:rPr>
              <a:t>The </a:t>
            </a:r>
            <a:r>
              <a:rPr lang="en-US" sz="1300" dirty="0" smtClean="0">
                <a:latin typeface="Times New Roman" pitchFamily="18" charset="0"/>
                <a:cs typeface="Times New Roman" pitchFamily="18" charset="0"/>
              </a:rPr>
              <a:t>highest revolving balances are concentrated in grades A, B, and C, particularly in </a:t>
            </a:r>
            <a:r>
              <a:rPr lang="en-US" sz="1300" dirty="0" smtClean="0">
                <a:latin typeface="Times New Roman" pitchFamily="18" charset="0"/>
                <a:cs typeface="Times New Roman" pitchFamily="18" charset="0"/>
              </a:rPr>
              <a:t>sub-grades A4</a:t>
            </a:r>
            <a:r>
              <a:rPr lang="en-US" sz="1300" dirty="0" smtClean="0">
                <a:latin typeface="Times New Roman" pitchFamily="18" charset="0"/>
                <a:cs typeface="Times New Roman" pitchFamily="18" charset="0"/>
              </a:rPr>
              <a:t>, A5, B3, B4, B5, and C1. This suggests that customers in these sub-grades maintain higher amounts of outstanding debt, which could either indicate higher credit usage or greater credit limits granted to these lower-risk segments.</a:t>
            </a:r>
            <a:endParaRPr lang="en-US" sz="1300" dirty="0">
              <a:latin typeface="Times New Roman" pitchFamily="18" charset="0"/>
              <a:cs typeface="Times New Roman" pitchFamily="18" charset="0"/>
            </a:endParaRPr>
          </a:p>
        </p:txBody>
      </p:sp>
      <p:sp>
        <p:nvSpPr>
          <p:cNvPr id="17" name="Oval 16"/>
          <p:cNvSpPr/>
          <p:nvPr/>
        </p:nvSpPr>
        <p:spPr>
          <a:xfrm>
            <a:off x="5486400" y="3784600"/>
            <a:ext cx="47498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latin typeface="Times New Roman" pitchFamily="18" charset="0"/>
              <a:cs typeface="Times New Roman" pitchFamily="18" charset="0"/>
            </a:endParaRPr>
          </a:p>
          <a:p>
            <a:pPr algn="ctr"/>
            <a:r>
              <a:rPr lang="en-US" sz="1400" b="1" dirty="0" smtClean="0">
                <a:latin typeface="Times New Roman" pitchFamily="18" charset="0"/>
                <a:cs typeface="Times New Roman" pitchFamily="18" charset="0"/>
              </a:rPr>
              <a:t>Recommendation</a:t>
            </a:r>
          </a:p>
          <a:p>
            <a:pPr algn="ctr"/>
            <a:endParaRPr lang="en-US" sz="1400" b="1" dirty="0" smtClean="0">
              <a:latin typeface="Times New Roman" pitchFamily="18" charset="0"/>
              <a:cs typeface="Times New Roman" pitchFamily="18" charset="0"/>
            </a:endParaRPr>
          </a:p>
          <a:p>
            <a:pPr algn="ctr"/>
            <a:r>
              <a:rPr lang="en-US" sz="1300" dirty="0" smtClean="0">
                <a:latin typeface="Times New Roman" pitchFamily="18" charset="0"/>
                <a:cs typeface="Times New Roman" pitchFamily="18" charset="0"/>
              </a:rPr>
              <a:t>While revolving balances are lower in these grades (E, F, and G), the risk of default is higher due to lower creditworthiness. Offer financial education or debt management resources to customers in these grades, helping them improve their credit standing and potentially reducing delinquency rates.</a:t>
            </a:r>
          </a:p>
          <a:p>
            <a:pPr algn="ctr"/>
            <a:endParaRPr lang="en-US" sz="1400" dirty="0"/>
          </a:p>
        </p:txBody>
      </p:sp>
    </p:spTree>
    <p:extLst>
      <p:ext uri="{BB962C8B-B14F-4D97-AF65-F5344CB8AC3E}">
        <p14:creationId xmlns="" xmlns:p14="http://schemas.microsoft.com/office/powerpoint/2010/main" val="1246021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smtClean="0"/>
              <a:t>KPI 3</a:t>
            </a:r>
            <a:endParaRPr lang="en-US" sz="3200" dirty="0"/>
          </a:p>
        </p:txBody>
      </p:sp>
      <p:sp>
        <p:nvSpPr>
          <p:cNvPr id="7" name="Slide Number Placeholder 6">
            <a:extLst>
              <a:ext uri="{FF2B5EF4-FFF2-40B4-BE49-F238E27FC236}">
                <a16:creationId xmlns=""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graphicFrame>
        <p:nvGraphicFramePr>
          <p:cNvPr id="14" name="Chart 13"/>
          <p:cNvGraphicFramePr/>
          <p:nvPr/>
        </p:nvGraphicFramePr>
        <p:xfrm>
          <a:off x="711200" y="688588"/>
          <a:ext cx="5473700" cy="3477012"/>
        </p:xfrm>
        <a:graphic>
          <a:graphicData uri="http://schemas.openxmlformats.org/drawingml/2006/chart">
            <c:chart xmlns:c="http://schemas.openxmlformats.org/drawingml/2006/chart" xmlns:r="http://schemas.openxmlformats.org/officeDocument/2006/relationships" r:id="rId3"/>
          </a:graphicData>
        </a:graphic>
      </p:graphicFrame>
      <p:sp>
        <p:nvSpPr>
          <p:cNvPr id="16" name="Rounded Rectangle 15"/>
          <p:cNvSpPr/>
          <p:nvPr/>
        </p:nvSpPr>
        <p:spPr>
          <a:xfrm>
            <a:off x="2603500" y="4419600"/>
            <a:ext cx="63373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Recommendation</a:t>
            </a:r>
          </a:p>
          <a:p>
            <a:endParaRPr lang="en-US" sz="1400" b="1" dirty="0" smtClean="0"/>
          </a:p>
          <a:p>
            <a:r>
              <a:rPr lang="en-US" sz="1400" b="1" dirty="0" smtClean="0"/>
              <a:t>Encourage </a:t>
            </a:r>
            <a:r>
              <a:rPr lang="en-US" sz="1400" b="1" dirty="0" smtClean="0"/>
              <a:t>Verification Process</a:t>
            </a:r>
            <a:r>
              <a:rPr lang="en-US" sz="1400" dirty="0" smtClean="0"/>
              <a:t>:</a:t>
            </a:r>
          </a:p>
          <a:p>
            <a:pPr algn="just"/>
            <a:r>
              <a:rPr lang="en-US" sz="1300" dirty="0" smtClean="0">
                <a:latin typeface="Times New Roman" pitchFamily="18" charset="0"/>
                <a:cs typeface="Times New Roman" pitchFamily="18" charset="0"/>
              </a:rPr>
              <a:t>The </a:t>
            </a:r>
            <a:r>
              <a:rPr lang="en-US" sz="1300" dirty="0" smtClean="0">
                <a:latin typeface="Times New Roman" pitchFamily="18" charset="0"/>
                <a:cs typeface="Times New Roman" pitchFamily="18" charset="0"/>
              </a:rPr>
              <a:t>bank should encourage non-verified customers to complete the verification process. Verified customers appear to contribute more to total payments, which could imply lower risk and greater financial stability. Offering incentives like lower interest rates, quicker approval, or access to special services could motivate more customers to verify.</a:t>
            </a:r>
            <a:endParaRPr lang="en-US" sz="1300" dirty="0">
              <a:latin typeface="Times New Roman" pitchFamily="18" charset="0"/>
              <a:cs typeface="Times New Roman" pitchFamily="18" charset="0"/>
            </a:endParaRPr>
          </a:p>
        </p:txBody>
      </p:sp>
      <p:sp>
        <p:nvSpPr>
          <p:cNvPr id="17" name="Oval 16"/>
          <p:cNvSpPr/>
          <p:nvPr/>
        </p:nvSpPr>
        <p:spPr>
          <a:xfrm>
            <a:off x="6972300" y="800100"/>
            <a:ext cx="4521200" cy="311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Insights</a:t>
            </a:r>
          </a:p>
          <a:p>
            <a:pPr algn="just"/>
            <a:endParaRPr lang="en-US" sz="1200" dirty="0" smtClean="0">
              <a:latin typeface="Times New Roman" pitchFamily="18" charset="0"/>
              <a:cs typeface="Times New Roman" pitchFamily="18" charset="0"/>
            </a:endParaRPr>
          </a:p>
          <a:p>
            <a:pPr algn="ctr"/>
            <a:r>
              <a:rPr lang="en-US" sz="1300" dirty="0" smtClean="0">
                <a:latin typeface="Times New Roman" pitchFamily="18" charset="0"/>
                <a:cs typeface="Times New Roman" pitchFamily="18" charset="0"/>
              </a:rPr>
              <a:t>Verified customers contribute to 59% of the total payments, which indicates that they make up a larger share of the bank’s payment volume.</a:t>
            </a:r>
          </a:p>
          <a:p>
            <a:pPr algn="ctr"/>
            <a:endParaRPr lang="en-US" sz="1300" dirty="0" smtClean="0">
              <a:latin typeface="Times New Roman" pitchFamily="18" charset="0"/>
              <a:cs typeface="Times New Roman" pitchFamily="18" charset="0"/>
            </a:endParaRPr>
          </a:p>
          <a:p>
            <a:pPr algn="ctr"/>
            <a:r>
              <a:rPr lang="en-US" sz="1300" dirty="0" smtClean="0">
                <a:latin typeface="Times New Roman" pitchFamily="18" charset="0"/>
                <a:cs typeface="Times New Roman" pitchFamily="18" charset="0"/>
              </a:rPr>
              <a:t>Non-Verified customers still account for 41% of total payments, showing that this group is also a valuable segment, even though they might not meet the full verification criteria.</a:t>
            </a:r>
          </a:p>
          <a:p>
            <a:pPr algn="ctr"/>
            <a:endParaRPr lang="en-US" sz="1200" dirty="0"/>
          </a:p>
        </p:txBody>
      </p:sp>
    </p:spTree>
    <p:extLst>
      <p:ext uri="{BB962C8B-B14F-4D97-AF65-F5344CB8AC3E}">
        <p14:creationId xmlns="" xmlns:p14="http://schemas.microsoft.com/office/powerpoint/2010/main" val="1246021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smtClean="0"/>
              <a:t>KPI </a:t>
            </a:r>
            <a:r>
              <a:rPr lang="en-US" sz="3200" dirty="0" smtClean="0"/>
              <a:t>4</a:t>
            </a:r>
            <a:endParaRPr lang="en-US" sz="3200" dirty="0"/>
          </a:p>
        </p:txBody>
      </p:sp>
      <p:sp>
        <p:nvSpPr>
          <p:cNvPr id="7" name="Slide Number Placeholder 6">
            <a:extLst>
              <a:ext uri="{FF2B5EF4-FFF2-40B4-BE49-F238E27FC236}">
                <a16:creationId xmlns=""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smtClean="0">
              <a:solidFill>
                <a:prstClr val="white"/>
              </a:solidFill>
              <a:latin typeface="Posterama" panose="020B0504020200020000" pitchFamily="34" charset="0"/>
              <a:ea typeface="微软雅黑"/>
              <a:cs typeface="Posterama" panose="020B0504020200020000" pitchFamily="34" charset="0"/>
            </a:endParaRPr>
          </a:p>
        </p:txBody>
      </p:sp>
      <p:sp>
        <p:nvSpPr>
          <p:cNvPr id="25" name="Oval 24"/>
          <p:cNvSpPr/>
          <p:nvPr/>
        </p:nvSpPr>
        <p:spPr>
          <a:xfrm>
            <a:off x="5930900" y="3733800"/>
            <a:ext cx="4229100" cy="264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smtClean="0">
              <a:latin typeface="Times New Roman" pitchFamily="18" charset="0"/>
              <a:cs typeface="Times New Roman" pitchFamily="18" charset="0"/>
            </a:endParaRPr>
          </a:p>
          <a:p>
            <a:pPr algn="ctr"/>
            <a:r>
              <a:rPr lang="en-US" sz="1400" b="1" dirty="0" smtClean="0">
                <a:latin typeface="Times New Roman" pitchFamily="18" charset="0"/>
                <a:cs typeface="Times New Roman" pitchFamily="18" charset="0"/>
              </a:rPr>
              <a:t>Recommendation</a:t>
            </a:r>
          </a:p>
          <a:p>
            <a:endParaRPr lang="en-US" sz="1400" b="1" dirty="0" smtClean="0">
              <a:latin typeface="Times New Roman" pitchFamily="18" charset="0"/>
              <a:cs typeface="Times New Roman" pitchFamily="18" charset="0"/>
            </a:endParaRPr>
          </a:p>
          <a:p>
            <a:r>
              <a:rPr lang="en-US" sz="1400" b="1" dirty="0" smtClean="0">
                <a:latin typeface="Times New Roman" pitchFamily="18" charset="0"/>
                <a:cs typeface="Times New Roman" pitchFamily="18" charset="0"/>
              </a:rPr>
              <a:t>Analyze </a:t>
            </a:r>
            <a:r>
              <a:rPr lang="en-US" sz="1400" b="1" dirty="0" smtClean="0">
                <a:latin typeface="Times New Roman" pitchFamily="18" charset="0"/>
                <a:cs typeface="Times New Roman" pitchFamily="18" charset="0"/>
              </a:rPr>
              <a:t>Reasons for Quarterly and Year-End </a:t>
            </a:r>
            <a:r>
              <a:rPr lang="en-US" sz="1400" b="1" dirty="0" smtClean="0">
                <a:latin typeface="Times New Roman" pitchFamily="18" charset="0"/>
                <a:cs typeface="Times New Roman" pitchFamily="18" charset="0"/>
              </a:rPr>
              <a:t>Spikes</a:t>
            </a:r>
            <a:r>
              <a:rPr lang="en-US" sz="1400" dirty="0" smtClean="0">
                <a:latin typeface="Times New Roman" pitchFamily="18" charset="0"/>
                <a:cs typeface="Times New Roman" pitchFamily="18" charset="0"/>
              </a:rPr>
              <a:t>: </a:t>
            </a:r>
            <a:r>
              <a:rPr lang="en-US" sz="1300" dirty="0" smtClean="0">
                <a:latin typeface="Times New Roman" pitchFamily="18" charset="0"/>
                <a:cs typeface="Times New Roman" pitchFamily="18" charset="0"/>
              </a:rPr>
              <a:t>To </a:t>
            </a:r>
            <a:r>
              <a:rPr lang="en-US" sz="1300" dirty="0" smtClean="0">
                <a:latin typeface="Times New Roman" pitchFamily="18" charset="0"/>
                <a:cs typeface="Times New Roman" pitchFamily="18" charset="0"/>
              </a:rPr>
              <a:t>understand what drives these quarterly and year-end spikes, the bank could analyze customer behavior or economic factors. This insight can help optimize loan offerings and anticipate demand more accurately.</a:t>
            </a:r>
          </a:p>
          <a:p>
            <a:pPr algn="ctr"/>
            <a:endParaRPr lang="en-US" sz="1400" dirty="0">
              <a:latin typeface="Times New Roman" pitchFamily="18" charset="0"/>
              <a:cs typeface="Times New Roman" pitchFamily="18" charset="0"/>
            </a:endParaRPr>
          </a:p>
        </p:txBody>
      </p:sp>
      <p:sp>
        <p:nvSpPr>
          <p:cNvPr id="26" name="Rounded Rectangle 25"/>
          <p:cNvSpPr/>
          <p:nvPr/>
        </p:nvSpPr>
        <p:spPr>
          <a:xfrm>
            <a:off x="914400" y="3822700"/>
            <a:ext cx="4826000" cy="2425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Insights</a:t>
            </a:r>
          </a:p>
          <a:p>
            <a:pPr algn="ctr"/>
            <a:endParaRPr lang="en-US" sz="1400" dirty="0" smtClean="0">
              <a:latin typeface="Times New Roman" pitchFamily="18" charset="0"/>
              <a:cs typeface="Times New Roman" pitchFamily="18" charset="0"/>
            </a:endParaRPr>
          </a:p>
          <a:p>
            <a:pPr algn="just"/>
            <a:r>
              <a:rPr lang="en-US" sz="1300" dirty="0" smtClean="0">
                <a:latin typeface="Times New Roman" pitchFamily="18" charset="0"/>
                <a:cs typeface="Times New Roman" pitchFamily="18" charset="0"/>
              </a:rPr>
              <a:t>There is a noticeable peak in loan status counts at the end of each quarter (March, June, September, and December), with the highest peak occurring in December. This pattern suggests increased loan activity or status updates at the end of each quarter, which may be due to reporting cycles, loan disbursement strategies, or seasonal demand.</a:t>
            </a:r>
          </a:p>
          <a:p>
            <a:pPr algn="ctr"/>
            <a:endParaRPr lang="en-US" sz="1400" dirty="0"/>
          </a:p>
        </p:txBody>
      </p:sp>
      <p:graphicFrame>
        <p:nvGraphicFramePr>
          <p:cNvPr id="28" name="Chart 27"/>
          <p:cNvGraphicFramePr/>
          <p:nvPr/>
        </p:nvGraphicFramePr>
        <p:xfrm>
          <a:off x="852487" y="850900"/>
          <a:ext cx="10577513"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val="1246021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smtClean="0"/>
              <a:t>KPI </a:t>
            </a:r>
            <a:r>
              <a:rPr lang="en-US" sz="3200" dirty="0" smtClean="0"/>
              <a:t>5</a:t>
            </a:r>
            <a:endParaRPr lang="en-US" sz="3200" dirty="0"/>
          </a:p>
        </p:txBody>
      </p:sp>
      <p:sp>
        <p:nvSpPr>
          <p:cNvPr id="7" name="Slide Number Placeholder 6">
            <a:extLst>
              <a:ext uri="{FF2B5EF4-FFF2-40B4-BE49-F238E27FC236}">
                <a16:creationId xmlns=""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smtClean="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10" name="Chart 9"/>
          <p:cNvGraphicFramePr/>
          <p:nvPr/>
        </p:nvGraphicFramePr>
        <p:xfrm>
          <a:off x="1130301" y="739775"/>
          <a:ext cx="9613900" cy="2689225"/>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1130300" y="3556000"/>
            <a:ext cx="4521200" cy="278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Insights</a:t>
            </a:r>
          </a:p>
          <a:p>
            <a:pPr algn="just"/>
            <a:endParaRPr lang="en-US" sz="1200" dirty="0" smtClean="0">
              <a:latin typeface="Times New Roman" pitchFamily="18" charset="0"/>
              <a:cs typeface="Times New Roman" pitchFamily="18" charset="0"/>
            </a:endParaRPr>
          </a:p>
          <a:p>
            <a:pPr algn="ctr"/>
            <a:r>
              <a:rPr lang="en-US" sz="1300" dirty="0" smtClean="0">
                <a:latin typeface="Times New Roman" pitchFamily="18" charset="0"/>
                <a:cs typeface="Times New Roman" pitchFamily="18" charset="0"/>
              </a:rPr>
              <a:t>From </a:t>
            </a:r>
            <a:r>
              <a:rPr lang="en-US" sz="1300" dirty="0" smtClean="0">
                <a:latin typeface="Times New Roman" pitchFamily="18" charset="0"/>
                <a:cs typeface="Times New Roman" pitchFamily="18" charset="0"/>
              </a:rPr>
              <a:t>October to December, there is a notable increase in both Mortgage and Rent categories, possibly due to seasonal moves, year-end real estate incentives, or financial planning adjustments by households.</a:t>
            </a:r>
            <a:endParaRPr lang="en-US" sz="1200" dirty="0"/>
          </a:p>
        </p:txBody>
      </p:sp>
      <p:sp>
        <p:nvSpPr>
          <p:cNvPr id="16" name="Round Diagonal Corner Rectangle 15"/>
          <p:cNvSpPr/>
          <p:nvPr/>
        </p:nvSpPr>
        <p:spPr>
          <a:xfrm>
            <a:off x="6299200" y="3911600"/>
            <a:ext cx="3708400" cy="21590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latin typeface="Times New Roman" pitchFamily="18" charset="0"/>
                <a:cs typeface="Times New Roman" pitchFamily="18" charset="0"/>
              </a:rPr>
              <a:t>Recommendation</a:t>
            </a:r>
          </a:p>
          <a:p>
            <a:pPr algn="ctr"/>
            <a:endParaRPr lang="en-US" sz="1300" b="1" dirty="0" smtClean="0">
              <a:latin typeface="Times New Roman" pitchFamily="18" charset="0"/>
              <a:cs typeface="Times New Roman" pitchFamily="18" charset="0"/>
            </a:endParaRPr>
          </a:p>
          <a:p>
            <a:pPr algn="ctr"/>
            <a:r>
              <a:rPr lang="en-US" sz="1300" dirty="0" smtClean="0">
                <a:latin typeface="Times New Roman" pitchFamily="18" charset="0"/>
                <a:cs typeface="Times New Roman" pitchFamily="18" charset="0"/>
              </a:rPr>
              <a:t>Although </a:t>
            </a:r>
            <a:r>
              <a:rPr lang="en-US" sz="1300" dirty="0" smtClean="0">
                <a:latin typeface="Times New Roman" pitchFamily="18" charset="0"/>
                <a:cs typeface="Times New Roman" pitchFamily="18" charset="0"/>
              </a:rPr>
              <a:t>the “Other” category is consistently low, investigating what types of housing this includes and understanding the needs of this segment could provide opportunities to expand offerings or adjust housing policies to support a more diverse array of housing needs.</a:t>
            </a:r>
            <a:endParaRPr lang="en-US" sz="1300" dirty="0">
              <a:latin typeface="Times New Roman" pitchFamily="18" charset="0"/>
              <a:cs typeface="Times New Roman" pitchFamily="18" charset="0"/>
            </a:endParaRPr>
          </a:p>
        </p:txBody>
      </p:sp>
    </p:spTree>
    <p:extLst>
      <p:ext uri="{BB962C8B-B14F-4D97-AF65-F5344CB8AC3E}">
        <p14:creationId xmlns="" xmlns:p14="http://schemas.microsoft.com/office/powerpoint/2010/main" val="1246021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1062</Words>
  <Application>Microsoft Office PowerPoint</Application>
  <PresentationFormat>Custom</PresentationFormat>
  <Paragraphs>142</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Custom</vt:lpstr>
      <vt:lpstr>Bank Analytics</vt:lpstr>
      <vt:lpstr>Slide 2</vt:lpstr>
      <vt:lpstr>Introduction</vt:lpstr>
      <vt:lpstr>KPI’s</vt:lpstr>
      <vt:lpstr>KPI 1</vt:lpstr>
      <vt:lpstr>KPI 2</vt:lpstr>
      <vt:lpstr>KPI 3</vt:lpstr>
      <vt:lpstr>KPI 4</vt:lpstr>
      <vt:lpstr>KPI 5</vt:lpstr>
      <vt:lpstr>Slide 10</vt:lpstr>
      <vt:lpstr>Slide 11</vt:lpstr>
      <vt:lpstr>Slide 12</vt:lpstr>
      <vt:lpstr>Slide 13</vt:lpstr>
      <vt:lpstr>Slide 14</vt:lpstr>
      <vt:lpstr>Slide 15</vt:lpstr>
      <vt:lpstr>Challenges   Data Inconsistencies and Formatting Differences The two files have inconsistencies in data formats, naming conventions, and data types (e.g., date formats, currency notations, and numerical formatting).  Duplicate or Missing Records Duplicate entries or missing records between the files lead to data inaccuracies if not properly managed.   Different Data Structures and Columns  The sheets may have differing structures, with unique columns in each file or mismatched naming conventions for similar fields (e.g., one file may use "Loan Amount" while the other uses "Principal").  Complex Merging and Joining Criteria Consolidating data require complex joins, particularly if there isn’t a single common identifier for each record (e.g., combining data based on multiple fields like customer ID, account ID, and date).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2023-09-14T06:03:51Z</dcterms:created>
  <dcterms:modified xsi:type="dcterms:W3CDTF">2024-11-09T15:22:19Z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